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Sugo Display" charset="1" panose="02000506020000020004"/>
      <p:regular r:id="rId23"/>
    </p:embeddedFont>
    <p:embeddedFont>
      <p:font typeface="Atkinson Hyperlegible Bold Italics" charset="1" panose="00000000000000000000"/>
      <p:regular r:id="rId24"/>
    </p:embeddedFont>
    <p:embeddedFont>
      <p:font typeface="Atkinson Hyperlegible Bold" charset="1" panose="00000000000000000000"/>
      <p:regular r:id="rId25"/>
    </p:embeddedFont>
    <p:embeddedFont>
      <p:font typeface="Atkinson Hyperlegible" charset="1" panose="00000000000000000000"/>
      <p:regular r:id="rId26"/>
    </p:embeddedFont>
    <p:embeddedFont>
      <p:font typeface="Amiko Ultra-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2" Target="../media/image1.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15.png" Type="http://schemas.openxmlformats.org/officeDocument/2006/relationships/image"/><Relationship Id="rId13" Target="../media/image16.pn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1.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1.jpe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39.png" Type="http://schemas.openxmlformats.org/officeDocument/2006/relationships/image"/><Relationship Id="rId12" Target="../media/image2.png" Type="http://schemas.openxmlformats.org/officeDocument/2006/relationships/image"/><Relationship Id="rId2" Target="../media/image1.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1.jpeg" Type="http://schemas.openxmlformats.org/officeDocument/2006/relationships/image"/><Relationship Id="rId6" Target="../media/image3.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15.png" Type="http://schemas.openxmlformats.org/officeDocument/2006/relationships/image"/><Relationship Id="rId15" Target="../media/image16.png" Type="http://schemas.openxmlformats.org/officeDocument/2006/relationships/image"/><Relationship Id="rId16" Target="../media/image42.png" Type="http://schemas.openxmlformats.org/officeDocument/2006/relationships/image"/><Relationship Id="rId17" Target="../media/image43.png" Type="http://schemas.openxmlformats.org/officeDocument/2006/relationships/image"/><Relationship Id="rId2" Target="../media/image1.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1.jpe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15.png" Type="http://schemas.openxmlformats.org/officeDocument/2006/relationships/image"/><Relationship Id="rId15" Target="../media/image16.png" Type="http://schemas.openxmlformats.org/officeDocument/2006/relationships/image"/><Relationship Id="rId2" Target="../media/image1.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1.jpe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15.png" Type="http://schemas.openxmlformats.org/officeDocument/2006/relationships/image"/><Relationship Id="rId13" Target="../media/image16.pn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1.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1.jpe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45.jpeg" Type="http://schemas.openxmlformats.org/officeDocument/2006/relationships/image"/><Relationship Id="rId13" Target="../media/image3.png" Type="http://schemas.openxmlformats.org/officeDocument/2006/relationships/image"/><Relationship Id="rId14" Target="../media/image16.png" Type="http://schemas.openxmlformats.org/officeDocument/2006/relationships/image"/><Relationship Id="rId15" Target="../media/image15.png" Type="http://schemas.openxmlformats.org/officeDocument/2006/relationships/image"/><Relationship Id="rId2" Target="../media/image1.jpeg" Type="http://schemas.openxmlformats.org/officeDocument/2006/relationships/image"/><Relationship Id="rId3" Target="../media/image21.jpeg" Type="http://schemas.openxmlformats.org/officeDocument/2006/relationships/image"/><Relationship Id="rId4" Target="../media/image14.png" Type="http://schemas.openxmlformats.org/officeDocument/2006/relationships/image"/><Relationship Id="rId5" Target="../media/image13.jpeg" Type="http://schemas.openxmlformats.org/officeDocument/2006/relationships/image"/><Relationship Id="rId6" Target="../media/image2.png" Type="http://schemas.openxmlformats.org/officeDocument/2006/relationships/image"/><Relationship Id="rId7" Target="../media/image44.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11" Target="../media/image13.jpeg" Type="http://schemas.openxmlformats.org/officeDocument/2006/relationships/image"/><Relationship Id="rId12" Target="../media/image14.png" Type="http://schemas.openxmlformats.org/officeDocument/2006/relationships/image"/><Relationship Id="rId13" Target="../media/image15.png" Type="http://schemas.openxmlformats.org/officeDocument/2006/relationships/image"/><Relationship Id="rId14" Target="../media/image16.pn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jpeg" Type="http://schemas.openxmlformats.org/officeDocument/2006/relationships/image"/><Relationship Id="rId2" Target="../media/image7.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jpeg" Type="http://schemas.openxmlformats.org/officeDocument/2006/relationships/image"/><Relationship Id="rId8" Target="../media/image3.png" Type="http://schemas.openxmlformats.org/officeDocument/2006/relationships/image"/><Relationship Id="rId9"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15.png" Type="http://schemas.openxmlformats.org/officeDocument/2006/relationships/image"/><Relationship Id="rId2" Target="../media/image20.pn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1.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2.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7.pn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7.pn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7.png" Type="http://schemas.openxmlformats.org/officeDocument/2006/relationships/image"/><Relationship Id="rId6" Target="../media/image13.jpe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2" Target="../media/image20.pn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1.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2.png" Type="http://schemas.openxmlformats.org/officeDocument/2006/relationships/image"/><Relationship Id="rId9"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2.png" Type="http://schemas.openxmlformats.org/officeDocument/2006/relationships/image"/><Relationship Id="rId2" Target="../media/image20.pn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1.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2.png" Type="http://schemas.openxmlformats.org/officeDocument/2006/relationships/image"/><Relationship Id="rId9"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20.pn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21.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2.png" Type="http://schemas.openxmlformats.org/officeDocument/2006/relationships/image"/><Relationship Id="rId9"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name="Group 3" id="3"/>
          <p:cNvGrpSpPr/>
          <p:nvPr/>
        </p:nvGrpSpPr>
        <p:grpSpPr>
          <a:xfrm rot="0">
            <a:off x="734279" y="588037"/>
            <a:ext cx="16819441" cy="9514689"/>
            <a:chOff x="0" y="0"/>
            <a:chExt cx="22425921" cy="12686252"/>
          </a:xfrm>
        </p:grpSpPr>
        <p:sp>
          <p:nvSpPr>
            <p:cNvPr name="Freeform 4" id="4"/>
            <p:cNvSpPr/>
            <p:nvPr/>
          </p:nvSpPr>
          <p:spPr>
            <a:xfrm flipH="true" flipV="false" rot="0">
              <a:off x="18129687" y="63500"/>
              <a:ext cx="4296235" cy="12622752"/>
            </a:xfrm>
            <a:custGeom>
              <a:avLst/>
              <a:gdLst/>
              <a:ahLst/>
              <a:cxnLst/>
              <a:rect r="r" b="b" t="t" l="l"/>
              <a:pathLst>
                <a:path h="12622752" w="4296235">
                  <a:moveTo>
                    <a:pt x="4296234" y="0"/>
                  </a:moveTo>
                  <a:lnTo>
                    <a:pt x="0" y="0"/>
                  </a:lnTo>
                  <a:lnTo>
                    <a:pt x="0" y="12622752"/>
                  </a:lnTo>
                  <a:lnTo>
                    <a:pt x="4296234" y="12622752"/>
                  </a:lnTo>
                  <a:lnTo>
                    <a:pt x="4296234" y="0"/>
                  </a:lnTo>
                  <a:close/>
                </a:path>
              </a:pathLst>
            </a:custGeom>
            <a:blipFill>
              <a:blip r:embed="rId3"/>
              <a:stretch>
                <a:fillRect l="0" t="0" r="-340429" b="0"/>
              </a:stretch>
            </a:blipFill>
          </p:spPr>
        </p:sp>
        <p:sp>
          <p:nvSpPr>
            <p:cNvPr name="Freeform 5" id="5"/>
            <p:cNvSpPr/>
            <p:nvPr/>
          </p:nvSpPr>
          <p:spPr>
            <a:xfrm flipH="true" flipV="false" rot="0">
              <a:off x="0" y="0"/>
              <a:ext cx="18921873" cy="12622752"/>
            </a:xfrm>
            <a:custGeom>
              <a:avLst/>
              <a:gdLst/>
              <a:ahLst/>
              <a:cxnLst/>
              <a:rect r="r" b="b" t="t" l="l"/>
              <a:pathLst>
                <a:path h="12622752" w="18921873">
                  <a:moveTo>
                    <a:pt x="18921873" y="0"/>
                  </a:moveTo>
                  <a:lnTo>
                    <a:pt x="0" y="0"/>
                  </a:lnTo>
                  <a:lnTo>
                    <a:pt x="0" y="12622752"/>
                  </a:lnTo>
                  <a:lnTo>
                    <a:pt x="18921873" y="12622752"/>
                  </a:lnTo>
                  <a:lnTo>
                    <a:pt x="18921873" y="0"/>
                  </a:lnTo>
                  <a:close/>
                </a:path>
              </a:pathLst>
            </a:custGeom>
            <a:blipFill>
              <a:blip r:embed="rId3"/>
              <a:stretch>
                <a:fillRect l="0" t="0" r="0" b="0"/>
              </a:stretch>
            </a:blipFill>
          </p:spPr>
        </p:sp>
      </p:grpSp>
      <p:sp>
        <p:nvSpPr>
          <p:cNvPr name="Freeform 6" id="6"/>
          <p:cNvSpPr/>
          <p:nvPr/>
        </p:nvSpPr>
        <p:spPr>
          <a:xfrm flipH="false" flipV="false" rot="-68087">
            <a:off x="9152479" y="596354"/>
            <a:ext cx="848479" cy="864692"/>
          </a:xfrm>
          <a:custGeom>
            <a:avLst/>
            <a:gdLst/>
            <a:ahLst/>
            <a:cxnLst/>
            <a:rect r="r" b="b" t="t" l="l"/>
            <a:pathLst>
              <a:path h="864692" w="848479">
                <a:moveTo>
                  <a:pt x="0" y="0"/>
                </a:moveTo>
                <a:lnTo>
                  <a:pt x="848479" y="0"/>
                </a:lnTo>
                <a:lnTo>
                  <a:pt x="848479" y="864692"/>
                </a:lnTo>
                <a:lnTo>
                  <a:pt x="0" y="864692"/>
                </a:lnTo>
                <a:lnTo>
                  <a:pt x="0" y="0"/>
                </a:lnTo>
                <a:close/>
              </a:path>
            </a:pathLst>
          </a:custGeom>
          <a:blipFill>
            <a:blip r:embed="rId4"/>
            <a:stretch>
              <a:fillRect l="0" t="0" r="0" b="0"/>
            </a:stretch>
          </a:blipFill>
        </p:spPr>
      </p:sp>
      <p:sp>
        <p:nvSpPr>
          <p:cNvPr name="TextBox 7" id="7"/>
          <p:cNvSpPr txBox="true"/>
          <p:nvPr/>
        </p:nvSpPr>
        <p:spPr>
          <a:xfrm rot="0">
            <a:off x="1493962" y="2923223"/>
            <a:ext cx="10654094" cy="4511410"/>
          </a:xfrm>
          <a:prstGeom prst="rect">
            <a:avLst/>
          </a:prstGeom>
        </p:spPr>
        <p:txBody>
          <a:bodyPr anchor="t" rtlCol="false" tIns="0" lIns="0" bIns="0" rIns="0">
            <a:spAutoFit/>
          </a:bodyPr>
          <a:lstStyle/>
          <a:p>
            <a:pPr algn="ctr">
              <a:lnSpc>
                <a:spcPts val="36342"/>
              </a:lnSpc>
              <a:spcBef>
                <a:spcPct val="0"/>
              </a:spcBef>
            </a:pPr>
            <a:r>
              <a:rPr lang="en-US" sz="25958" spc="285">
                <a:solidFill>
                  <a:srgbClr val="402B2B"/>
                </a:solidFill>
                <a:latin typeface="Sugo Display"/>
                <a:ea typeface="Sugo Display"/>
                <a:cs typeface="Sugo Display"/>
                <a:sym typeface="Sugo Display"/>
              </a:rPr>
              <a:t>Titanic</a:t>
            </a:r>
          </a:p>
        </p:txBody>
      </p:sp>
      <p:sp>
        <p:nvSpPr>
          <p:cNvPr name="TextBox 8" id="8"/>
          <p:cNvSpPr txBox="true"/>
          <p:nvPr/>
        </p:nvSpPr>
        <p:spPr>
          <a:xfrm rot="0">
            <a:off x="4254370" y="7224107"/>
            <a:ext cx="5133278" cy="478057"/>
          </a:xfrm>
          <a:prstGeom prst="rect">
            <a:avLst/>
          </a:prstGeom>
        </p:spPr>
        <p:txBody>
          <a:bodyPr anchor="t" rtlCol="false" tIns="0" lIns="0" bIns="0" rIns="0">
            <a:spAutoFit/>
          </a:bodyPr>
          <a:lstStyle/>
          <a:p>
            <a:pPr algn="ctr">
              <a:lnSpc>
                <a:spcPts val="3777"/>
              </a:lnSpc>
            </a:pPr>
            <a:r>
              <a:rPr lang="en-US" b="true" sz="3284" i="true" spc="-72">
                <a:solidFill>
                  <a:srgbClr val="000000"/>
                </a:solidFill>
                <a:latin typeface="Atkinson Hyperlegible Bold Italics"/>
                <a:ea typeface="Atkinson Hyperlegible Bold Italics"/>
                <a:cs typeface="Atkinson Hyperlegible Bold Italics"/>
                <a:sym typeface="Atkinson Hyperlegible Bold Italics"/>
              </a:rPr>
              <a:t>Solución - Equipo 3</a:t>
            </a:r>
          </a:p>
        </p:txBody>
      </p:sp>
      <p:sp>
        <p:nvSpPr>
          <p:cNvPr name="Freeform 9" id="9"/>
          <p:cNvSpPr/>
          <p:nvPr/>
        </p:nvSpPr>
        <p:spPr>
          <a:xfrm flipH="false" flipV="false" rot="0">
            <a:off x="8695066" y="7425108"/>
            <a:ext cx="2172797" cy="95209"/>
          </a:xfrm>
          <a:custGeom>
            <a:avLst/>
            <a:gdLst/>
            <a:ahLst/>
            <a:cxnLst/>
            <a:rect r="r" b="b" t="t" l="l"/>
            <a:pathLst>
              <a:path h="95209" w="2172797">
                <a:moveTo>
                  <a:pt x="0" y="0"/>
                </a:moveTo>
                <a:lnTo>
                  <a:pt x="2172796" y="0"/>
                </a:lnTo>
                <a:lnTo>
                  <a:pt x="2172796" y="95209"/>
                </a:lnTo>
                <a:lnTo>
                  <a:pt x="0" y="95209"/>
                </a:lnTo>
                <a:lnTo>
                  <a:pt x="0" y="0"/>
                </a:lnTo>
                <a:close/>
              </a:path>
            </a:pathLst>
          </a:custGeom>
          <a:blipFill>
            <a:blip r:embed="rId5">
              <a:extLst>
                <a:ext uri="{96DAC541-7B7A-43D3-8B79-37D633B846F1}">
                  <asvg:svgBlip xmlns:asvg="http://schemas.microsoft.com/office/drawing/2016/SVG/main" r:embed="rId6"/>
                </a:ext>
              </a:extLst>
            </a:blip>
            <a:stretch>
              <a:fillRect l="-16037" t="0" r="-25728" b="0"/>
            </a:stretch>
          </a:blipFill>
        </p:spPr>
      </p:sp>
      <p:sp>
        <p:nvSpPr>
          <p:cNvPr name="Freeform 10" id="10"/>
          <p:cNvSpPr/>
          <p:nvPr/>
        </p:nvSpPr>
        <p:spPr>
          <a:xfrm flipH="false" flipV="false" rot="0">
            <a:off x="2725257" y="7425139"/>
            <a:ext cx="2202904" cy="95209"/>
          </a:xfrm>
          <a:custGeom>
            <a:avLst/>
            <a:gdLst/>
            <a:ahLst/>
            <a:cxnLst/>
            <a:rect r="r" b="b" t="t" l="l"/>
            <a:pathLst>
              <a:path h="95209" w="2202904">
                <a:moveTo>
                  <a:pt x="0" y="0"/>
                </a:moveTo>
                <a:lnTo>
                  <a:pt x="2202904" y="0"/>
                </a:lnTo>
                <a:lnTo>
                  <a:pt x="2202904" y="95209"/>
                </a:lnTo>
                <a:lnTo>
                  <a:pt x="0" y="95209"/>
                </a:lnTo>
                <a:lnTo>
                  <a:pt x="0" y="0"/>
                </a:lnTo>
                <a:close/>
              </a:path>
            </a:pathLst>
          </a:custGeom>
          <a:blipFill>
            <a:blip r:embed="rId5">
              <a:extLst>
                <a:ext uri="{96DAC541-7B7A-43D3-8B79-37D633B846F1}">
                  <asvg:svgBlip xmlns:asvg="http://schemas.microsoft.com/office/drawing/2016/SVG/main" r:embed="rId6"/>
                </a:ext>
              </a:extLst>
            </a:blip>
            <a:stretch>
              <a:fillRect l="-14451" t="0" r="-25376" b="0"/>
            </a:stretch>
          </a:blipFill>
        </p:spPr>
      </p:sp>
      <p:sp>
        <p:nvSpPr>
          <p:cNvPr name="Freeform 11" id="11"/>
          <p:cNvSpPr/>
          <p:nvPr/>
        </p:nvSpPr>
        <p:spPr>
          <a:xfrm flipH="true" flipV="false" rot="0">
            <a:off x="10595001" y="1664140"/>
            <a:ext cx="7692999" cy="7692999"/>
          </a:xfrm>
          <a:custGeom>
            <a:avLst/>
            <a:gdLst/>
            <a:ahLst/>
            <a:cxnLst/>
            <a:rect r="r" b="b" t="t" l="l"/>
            <a:pathLst>
              <a:path h="7692999" w="7692999">
                <a:moveTo>
                  <a:pt x="7692999" y="0"/>
                </a:moveTo>
                <a:lnTo>
                  <a:pt x="0" y="0"/>
                </a:lnTo>
                <a:lnTo>
                  <a:pt x="0" y="7692999"/>
                </a:lnTo>
                <a:lnTo>
                  <a:pt x="7692999" y="7692999"/>
                </a:lnTo>
                <a:lnTo>
                  <a:pt x="7692999" y="0"/>
                </a:lnTo>
                <a:close/>
              </a:path>
            </a:pathLst>
          </a:custGeom>
          <a:blipFill>
            <a:blip r:embed="rId7"/>
            <a:stretch>
              <a:fillRect l="0" t="0" r="0" b="0"/>
            </a:stretch>
          </a:blipFill>
        </p:spPr>
      </p:sp>
      <p:sp>
        <p:nvSpPr>
          <p:cNvPr name="TextBox 12" id="12"/>
          <p:cNvSpPr txBox="true"/>
          <p:nvPr/>
        </p:nvSpPr>
        <p:spPr>
          <a:xfrm rot="0">
            <a:off x="2207662" y="3323273"/>
            <a:ext cx="9226694" cy="755015"/>
          </a:xfrm>
          <a:prstGeom prst="rect">
            <a:avLst/>
          </a:prstGeom>
        </p:spPr>
        <p:txBody>
          <a:bodyPr anchor="t" rtlCol="false" tIns="0" lIns="0" bIns="0" rIns="0">
            <a:spAutoFit/>
          </a:bodyPr>
          <a:lstStyle/>
          <a:p>
            <a:pPr algn="ctr">
              <a:lnSpc>
                <a:spcPts val="6160"/>
              </a:lnSpc>
              <a:spcBef>
                <a:spcPct val="0"/>
              </a:spcBef>
            </a:pPr>
            <a:r>
              <a:rPr lang="en-US" b="true" sz="4400" i="true" spc="-44">
                <a:solidFill>
                  <a:srgbClr val="000000"/>
                </a:solidFill>
                <a:latin typeface="Atkinson Hyperlegible Bold Italics"/>
                <a:ea typeface="Atkinson Hyperlegible Bold Italics"/>
                <a:cs typeface="Atkinson Hyperlegible Bold Italics"/>
                <a:sym typeface="Atkinson Hyperlegible Bold Italics"/>
              </a:rPr>
              <a:t>Machine Learning from Disaster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name="Group 3" id="3"/>
          <p:cNvGrpSpPr>
            <a:grpSpLocks noChangeAspect="true"/>
          </p:cNvGrpSpPr>
          <p:nvPr/>
        </p:nvGrpSpPr>
        <p:grpSpPr>
          <a:xfrm rot="908934">
            <a:off x="9588462" y="-1422994"/>
            <a:ext cx="10088679" cy="698734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6" id="6"/>
          <p:cNvSpPr/>
          <p:nvPr/>
        </p:nvSpPr>
        <p:spPr>
          <a:xfrm flipH="true" flipV="true" rot="-5385030">
            <a:off x="-1199082" y="6229023"/>
            <a:ext cx="12025319" cy="8022072"/>
          </a:xfrm>
          <a:custGeom>
            <a:avLst/>
            <a:gdLst/>
            <a:ahLst/>
            <a:cxnLst/>
            <a:rect r="r" b="b" t="t" l="l"/>
            <a:pathLst>
              <a:path h="8022072" w="12025319">
                <a:moveTo>
                  <a:pt x="12025319" y="8022072"/>
                </a:moveTo>
                <a:lnTo>
                  <a:pt x="0" y="8022072"/>
                </a:lnTo>
                <a:lnTo>
                  <a:pt x="0" y="0"/>
                </a:lnTo>
                <a:lnTo>
                  <a:pt x="12025319" y="0"/>
                </a:lnTo>
                <a:lnTo>
                  <a:pt x="12025319" y="8022072"/>
                </a:lnTo>
                <a:close/>
              </a:path>
            </a:pathLst>
          </a:custGeom>
          <a:blipFill>
            <a:blip r:embed="rId5"/>
            <a:stretch>
              <a:fillRect l="0" t="0" r="0" b="0"/>
            </a:stretch>
          </a:blipFill>
        </p:spPr>
      </p:sp>
      <p:sp>
        <p:nvSpPr>
          <p:cNvPr name="Freeform 7" id="7"/>
          <p:cNvSpPr/>
          <p:nvPr/>
        </p:nvSpPr>
        <p:spPr>
          <a:xfrm flipH="true" flipV="true" rot="5400000">
            <a:off x="6961585" y="1248495"/>
            <a:ext cx="12923064" cy="9144720"/>
          </a:xfrm>
          <a:custGeom>
            <a:avLst/>
            <a:gdLst/>
            <a:ahLst/>
            <a:cxnLst/>
            <a:rect r="r" b="b" t="t" l="l"/>
            <a:pathLst>
              <a:path h="9144720" w="12923064">
                <a:moveTo>
                  <a:pt x="12923064" y="9144719"/>
                </a:moveTo>
                <a:lnTo>
                  <a:pt x="0" y="9144719"/>
                </a:lnTo>
                <a:lnTo>
                  <a:pt x="0" y="0"/>
                </a:lnTo>
                <a:lnTo>
                  <a:pt x="12923064" y="0"/>
                </a:lnTo>
                <a:lnTo>
                  <a:pt x="12923064" y="9144719"/>
                </a:lnTo>
                <a:close/>
              </a:path>
            </a:pathLst>
          </a:custGeom>
          <a:blipFill>
            <a:blip r:embed="rId5"/>
            <a:stretch>
              <a:fillRect l="-7310" t="-2134" r="-7310" b="-5920"/>
            </a:stretch>
          </a:blipFill>
        </p:spPr>
      </p:sp>
      <p:sp>
        <p:nvSpPr>
          <p:cNvPr name="Freeform 8" id="8"/>
          <p:cNvSpPr/>
          <p:nvPr/>
        </p:nvSpPr>
        <p:spPr>
          <a:xfrm flipH="false" flipV="false" rot="199622">
            <a:off x="7634974" y="4855614"/>
            <a:ext cx="447385" cy="455933"/>
          </a:xfrm>
          <a:custGeom>
            <a:avLst/>
            <a:gdLst/>
            <a:ahLst/>
            <a:cxnLst/>
            <a:rect r="r" b="b" t="t" l="l"/>
            <a:pathLst>
              <a:path h="455933" w="447385">
                <a:moveTo>
                  <a:pt x="0" y="0"/>
                </a:moveTo>
                <a:lnTo>
                  <a:pt x="447385" y="0"/>
                </a:lnTo>
                <a:lnTo>
                  <a:pt x="447385" y="455934"/>
                </a:lnTo>
                <a:lnTo>
                  <a:pt x="0" y="455934"/>
                </a:lnTo>
                <a:lnTo>
                  <a:pt x="0" y="0"/>
                </a:lnTo>
                <a:close/>
              </a:path>
            </a:pathLst>
          </a:custGeom>
          <a:blipFill>
            <a:blip r:embed="rId6"/>
            <a:stretch>
              <a:fillRect l="0" t="0" r="0" b="0"/>
            </a:stretch>
          </a:blipFill>
        </p:spPr>
      </p:sp>
      <p:grpSp>
        <p:nvGrpSpPr>
          <p:cNvPr name="Group 9" id="9"/>
          <p:cNvGrpSpPr/>
          <p:nvPr/>
        </p:nvGrpSpPr>
        <p:grpSpPr>
          <a:xfrm rot="0">
            <a:off x="1979362" y="6342840"/>
            <a:ext cx="6030030" cy="164522"/>
            <a:chOff x="0" y="0"/>
            <a:chExt cx="8040039" cy="219362"/>
          </a:xfrm>
        </p:grpSpPr>
        <p:sp>
          <p:nvSpPr>
            <p:cNvPr name="Freeform 10" id="10"/>
            <p:cNvSpPr/>
            <p:nvPr/>
          </p:nvSpPr>
          <p:spPr>
            <a:xfrm flipH="false" flipV="false" rot="0">
              <a:off x="0" y="0"/>
              <a:ext cx="6164860" cy="190550"/>
            </a:xfrm>
            <a:custGeom>
              <a:avLst/>
              <a:gdLst/>
              <a:ahLst/>
              <a:cxnLst/>
              <a:rect r="r" b="b" t="t" l="l"/>
              <a:pathLst>
                <a:path h="190550" w="6164860">
                  <a:moveTo>
                    <a:pt x="0" y="0"/>
                  </a:moveTo>
                  <a:lnTo>
                    <a:pt x="6164860" y="0"/>
                  </a:lnTo>
                  <a:lnTo>
                    <a:pt x="6164860" y="190550"/>
                  </a:lnTo>
                  <a:lnTo>
                    <a:pt x="0" y="1905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5944489" y="28812"/>
              <a:ext cx="2095551" cy="190550"/>
            </a:xfrm>
            <a:custGeom>
              <a:avLst/>
              <a:gdLst/>
              <a:ahLst/>
              <a:cxnLst/>
              <a:rect r="r" b="b" t="t" l="l"/>
              <a:pathLst>
                <a:path h="190550" w="2095551">
                  <a:moveTo>
                    <a:pt x="0" y="0"/>
                  </a:moveTo>
                  <a:lnTo>
                    <a:pt x="2095550" y="0"/>
                  </a:lnTo>
                  <a:lnTo>
                    <a:pt x="2095550" y="190550"/>
                  </a:lnTo>
                  <a:lnTo>
                    <a:pt x="0" y="190550"/>
                  </a:lnTo>
                  <a:lnTo>
                    <a:pt x="0" y="0"/>
                  </a:lnTo>
                  <a:close/>
                </a:path>
              </a:pathLst>
            </a:custGeom>
            <a:blipFill>
              <a:blip r:embed="rId7">
                <a:extLst>
                  <a:ext uri="{96DAC541-7B7A-43D3-8B79-37D633B846F1}">
                    <asvg:svgBlip xmlns:asvg="http://schemas.microsoft.com/office/drawing/2016/SVG/main" r:embed="rId8"/>
                  </a:ext>
                </a:extLst>
              </a:blip>
              <a:stretch>
                <a:fillRect l="0" t="0" r="-194188" b="0"/>
              </a:stretch>
            </a:blipFill>
          </p:spPr>
        </p:sp>
      </p:grpSp>
      <p:grpSp>
        <p:nvGrpSpPr>
          <p:cNvPr name="Group 12" id="12"/>
          <p:cNvGrpSpPr/>
          <p:nvPr/>
        </p:nvGrpSpPr>
        <p:grpSpPr>
          <a:xfrm rot="0">
            <a:off x="9868034" y="1466118"/>
            <a:ext cx="7744369" cy="211295"/>
            <a:chOff x="0" y="0"/>
            <a:chExt cx="10325825" cy="281727"/>
          </a:xfrm>
        </p:grpSpPr>
        <p:sp>
          <p:nvSpPr>
            <p:cNvPr name="Freeform 13" id="13"/>
            <p:cNvSpPr/>
            <p:nvPr/>
          </p:nvSpPr>
          <p:spPr>
            <a:xfrm flipH="false" flipV="false" rot="0">
              <a:off x="0" y="0"/>
              <a:ext cx="7917531" cy="244724"/>
            </a:xfrm>
            <a:custGeom>
              <a:avLst/>
              <a:gdLst/>
              <a:ahLst/>
              <a:cxnLst/>
              <a:rect r="r" b="b" t="t" l="l"/>
              <a:pathLst>
                <a:path h="244724" w="7917531">
                  <a:moveTo>
                    <a:pt x="0" y="0"/>
                  </a:moveTo>
                  <a:lnTo>
                    <a:pt x="7917531" y="0"/>
                  </a:lnTo>
                  <a:lnTo>
                    <a:pt x="7917531" y="244724"/>
                  </a:lnTo>
                  <a:lnTo>
                    <a:pt x="0" y="244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634509" y="37003"/>
              <a:ext cx="2691317" cy="244724"/>
            </a:xfrm>
            <a:custGeom>
              <a:avLst/>
              <a:gdLst/>
              <a:ahLst/>
              <a:cxnLst/>
              <a:rect r="r" b="b" t="t" l="l"/>
              <a:pathLst>
                <a:path h="244724" w="2691317">
                  <a:moveTo>
                    <a:pt x="0" y="0"/>
                  </a:moveTo>
                  <a:lnTo>
                    <a:pt x="2691316" y="0"/>
                  </a:lnTo>
                  <a:lnTo>
                    <a:pt x="2691316" y="244724"/>
                  </a:lnTo>
                  <a:lnTo>
                    <a:pt x="0" y="244724"/>
                  </a:lnTo>
                  <a:lnTo>
                    <a:pt x="0" y="0"/>
                  </a:lnTo>
                  <a:close/>
                </a:path>
              </a:pathLst>
            </a:custGeom>
            <a:blipFill>
              <a:blip r:embed="rId7">
                <a:extLst>
                  <a:ext uri="{96DAC541-7B7A-43D3-8B79-37D633B846F1}">
                    <asvg:svgBlip xmlns:asvg="http://schemas.microsoft.com/office/drawing/2016/SVG/main" r:embed="rId8"/>
                  </a:ext>
                </a:extLst>
              </a:blip>
              <a:stretch>
                <a:fillRect l="0" t="0" r="-194188" b="0"/>
              </a:stretch>
            </a:blipFill>
          </p:spPr>
        </p:sp>
      </p:grpSp>
      <p:sp>
        <p:nvSpPr>
          <p:cNvPr name="Freeform 15" id="15"/>
          <p:cNvSpPr/>
          <p:nvPr/>
        </p:nvSpPr>
        <p:spPr>
          <a:xfrm flipH="false" flipV="false" rot="0">
            <a:off x="1153387" y="3800067"/>
            <a:ext cx="7099024" cy="219424"/>
          </a:xfrm>
          <a:custGeom>
            <a:avLst/>
            <a:gdLst/>
            <a:ahLst/>
            <a:cxnLst/>
            <a:rect r="r" b="b" t="t" l="l"/>
            <a:pathLst>
              <a:path h="219424" w="7099024">
                <a:moveTo>
                  <a:pt x="0" y="0"/>
                </a:moveTo>
                <a:lnTo>
                  <a:pt x="7099024" y="0"/>
                </a:lnTo>
                <a:lnTo>
                  <a:pt x="7099024" y="219424"/>
                </a:lnTo>
                <a:lnTo>
                  <a:pt x="0" y="2194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249431" y="1946134"/>
            <a:ext cx="8925495" cy="1415783"/>
          </a:xfrm>
          <a:prstGeom prst="rect">
            <a:avLst/>
          </a:prstGeom>
        </p:spPr>
        <p:txBody>
          <a:bodyPr anchor="t" rtlCol="false" tIns="0" lIns="0" bIns="0" rIns="0">
            <a:spAutoFit/>
          </a:bodyPr>
          <a:lstStyle/>
          <a:p>
            <a:pPr algn="l">
              <a:lnSpc>
                <a:spcPts val="10323"/>
              </a:lnSpc>
            </a:pPr>
            <a:r>
              <a:rPr lang="en-US" sz="10643" spc="287">
                <a:solidFill>
                  <a:srgbClr val="FFFBF2"/>
                </a:solidFill>
                <a:latin typeface="Sugo Display"/>
                <a:ea typeface="Sugo Display"/>
                <a:cs typeface="Sugo Display"/>
                <a:sym typeface="Sugo Display"/>
              </a:rPr>
              <a:t>Limpieza</a:t>
            </a:r>
          </a:p>
        </p:txBody>
      </p:sp>
      <p:sp>
        <p:nvSpPr>
          <p:cNvPr name="TextBox 17" id="17"/>
          <p:cNvSpPr txBox="true"/>
          <p:nvPr/>
        </p:nvSpPr>
        <p:spPr>
          <a:xfrm rot="0">
            <a:off x="1617763" y="4902606"/>
            <a:ext cx="1503374" cy="1424149"/>
          </a:xfrm>
          <a:prstGeom prst="rect">
            <a:avLst/>
          </a:prstGeom>
        </p:spPr>
        <p:txBody>
          <a:bodyPr anchor="t" rtlCol="false" tIns="0" lIns="0" bIns="0" rIns="0">
            <a:spAutoFit/>
          </a:bodyPr>
          <a:lstStyle/>
          <a:p>
            <a:pPr algn="r">
              <a:lnSpc>
                <a:spcPts val="11494"/>
              </a:lnSpc>
            </a:pPr>
            <a:r>
              <a:rPr lang="en-US" sz="8210" spc="533">
                <a:solidFill>
                  <a:srgbClr val="402B2B"/>
                </a:solidFill>
                <a:latin typeface="Sugo Display"/>
                <a:ea typeface="Sugo Display"/>
                <a:cs typeface="Sugo Display"/>
                <a:sym typeface="Sugo Display"/>
              </a:rPr>
              <a:t>1.1</a:t>
            </a:r>
          </a:p>
        </p:txBody>
      </p:sp>
      <p:sp>
        <p:nvSpPr>
          <p:cNvPr name="TextBox 18" id="18"/>
          <p:cNvSpPr txBox="true"/>
          <p:nvPr/>
        </p:nvSpPr>
        <p:spPr>
          <a:xfrm rot="0">
            <a:off x="3414966" y="5452555"/>
            <a:ext cx="4594426" cy="669925"/>
          </a:xfrm>
          <a:prstGeom prst="rect">
            <a:avLst/>
          </a:prstGeom>
        </p:spPr>
        <p:txBody>
          <a:bodyPr anchor="t" rtlCol="false" tIns="0" lIns="0" bIns="0" rIns="0">
            <a:spAutoFit/>
          </a:bodyPr>
          <a:lstStyle/>
          <a:p>
            <a:pPr algn="l">
              <a:lnSpc>
                <a:spcPts val="5599"/>
              </a:lnSpc>
            </a:pPr>
            <a:r>
              <a:rPr lang="en-US" sz="3999" b="true">
                <a:solidFill>
                  <a:srgbClr val="402B2B"/>
                </a:solidFill>
                <a:latin typeface="Amiko Ultra-Bold"/>
                <a:ea typeface="Amiko Ultra-Bold"/>
                <a:cs typeface="Amiko Ultra-Bold"/>
                <a:sym typeface="Amiko Ultra-Bold"/>
              </a:rPr>
              <a:t>Eliminar outliers</a:t>
            </a:r>
          </a:p>
        </p:txBody>
      </p:sp>
      <p:sp>
        <p:nvSpPr>
          <p:cNvPr name="TextBox 19" id="19"/>
          <p:cNvSpPr txBox="true"/>
          <p:nvPr/>
        </p:nvSpPr>
        <p:spPr>
          <a:xfrm rot="27714">
            <a:off x="9423968" y="19034"/>
            <a:ext cx="1503374" cy="1424149"/>
          </a:xfrm>
          <a:prstGeom prst="rect">
            <a:avLst/>
          </a:prstGeom>
        </p:spPr>
        <p:txBody>
          <a:bodyPr anchor="t" rtlCol="false" tIns="0" lIns="0" bIns="0" rIns="0">
            <a:spAutoFit/>
          </a:bodyPr>
          <a:lstStyle/>
          <a:p>
            <a:pPr algn="r">
              <a:lnSpc>
                <a:spcPts val="11494"/>
              </a:lnSpc>
            </a:pPr>
            <a:r>
              <a:rPr lang="en-US" sz="8210" spc="533">
                <a:solidFill>
                  <a:srgbClr val="402B2B"/>
                </a:solidFill>
                <a:latin typeface="Sugo Display"/>
                <a:ea typeface="Sugo Display"/>
                <a:cs typeface="Sugo Display"/>
                <a:sym typeface="Sugo Display"/>
              </a:rPr>
              <a:t>1.2</a:t>
            </a:r>
          </a:p>
        </p:txBody>
      </p:sp>
      <p:sp>
        <p:nvSpPr>
          <p:cNvPr name="TextBox 20" id="20"/>
          <p:cNvSpPr txBox="true"/>
          <p:nvPr/>
        </p:nvSpPr>
        <p:spPr>
          <a:xfrm rot="0">
            <a:off x="11084986" y="453293"/>
            <a:ext cx="6762820" cy="669925"/>
          </a:xfrm>
          <a:prstGeom prst="rect">
            <a:avLst/>
          </a:prstGeom>
        </p:spPr>
        <p:txBody>
          <a:bodyPr anchor="t" rtlCol="false" tIns="0" lIns="0" bIns="0" rIns="0">
            <a:spAutoFit/>
          </a:bodyPr>
          <a:lstStyle/>
          <a:p>
            <a:pPr algn="l">
              <a:lnSpc>
                <a:spcPts val="5599"/>
              </a:lnSpc>
            </a:pPr>
            <a:r>
              <a:rPr lang="en-US" sz="3999" b="true">
                <a:solidFill>
                  <a:srgbClr val="402B2B"/>
                </a:solidFill>
                <a:latin typeface="Amiko Ultra-Bold"/>
                <a:ea typeface="Amiko Ultra-Bold"/>
                <a:cs typeface="Amiko Ultra-Bold"/>
                <a:sym typeface="Amiko Ultra-Bold"/>
              </a:rPr>
              <a:t>Llenado de valores nulos</a:t>
            </a:r>
          </a:p>
        </p:txBody>
      </p:sp>
      <p:sp>
        <p:nvSpPr>
          <p:cNvPr name="TextBox 21" id="21"/>
          <p:cNvSpPr txBox="true"/>
          <p:nvPr/>
        </p:nvSpPr>
        <p:spPr>
          <a:xfrm rot="0">
            <a:off x="2125123" y="6742124"/>
            <a:ext cx="5376909" cy="2833639"/>
          </a:xfrm>
          <a:prstGeom prst="rect">
            <a:avLst/>
          </a:prstGeom>
        </p:spPr>
        <p:txBody>
          <a:bodyPr anchor="t" rtlCol="false" tIns="0" lIns="0" bIns="0" rIns="0">
            <a:spAutoFit/>
          </a:bodyPr>
          <a:lstStyle/>
          <a:p>
            <a:pPr algn="just">
              <a:lnSpc>
                <a:spcPts val="3158"/>
              </a:lnSpc>
            </a:pPr>
            <a:r>
              <a:rPr lang="en-US" sz="2506" spc="-55">
                <a:solidFill>
                  <a:srgbClr val="000000"/>
                </a:solidFill>
                <a:latin typeface="Atkinson Hyperlegible"/>
                <a:ea typeface="Atkinson Hyperlegible"/>
                <a:cs typeface="Atkinson Hyperlegible"/>
                <a:sym typeface="Atkinson Hyperlegible"/>
              </a:rPr>
              <a:t>No se eliminaron outliers por dos razones:</a:t>
            </a:r>
          </a:p>
          <a:p>
            <a:pPr algn="just"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Probamos eliminando outliers con 3 desviaciones estándar y el modelo empeoró.</a:t>
            </a:r>
          </a:p>
          <a:p>
            <a:pPr algn="just"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No conocemos la razón del por qué es un outlier.</a:t>
            </a:r>
          </a:p>
        </p:txBody>
      </p:sp>
      <p:sp>
        <p:nvSpPr>
          <p:cNvPr name="TextBox 22" id="22"/>
          <p:cNvSpPr txBox="true"/>
          <p:nvPr/>
        </p:nvSpPr>
        <p:spPr>
          <a:xfrm rot="0">
            <a:off x="10174926" y="2001264"/>
            <a:ext cx="7437477" cy="7600901"/>
          </a:xfrm>
          <a:prstGeom prst="rect">
            <a:avLst/>
          </a:prstGeom>
        </p:spPr>
        <p:txBody>
          <a:bodyPr anchor="t" rtlCol="false" tIns="0" lIns="0" bIns="0" rIns="0">
            <a:spAutoFit/>
          </a:bodyPr>
          <a:lstStyle/>
          <a:p>
            <a:pPr algn="l">
              <a:lnSpc>
                <a:spcPts val="3158"/>
              </a:lnSpc>
            </a:pPr>
            <a:r>
              <a:rPr lang="en-US" sz="2506" spc="-55" b="true">
                <a:solidFill>
                  <a:srgbClr val="000000"/>
                </a:solidFill>
                <a:latin typeface="Atkinson Hyperlegible Bold"/>
                <a:ea typeface="Atkinson Hyperlegible Bold"/>
                <a:cs typeface="Atkinson Hyperlegible Bold"/>
                <a:sym typeface="Atkinson Hyperlegible Bold"/>
              </a:rPr>
              <a:t>Age: </a:t>
            </a:r>
            <a:r>
              <a:rPr lang="en-US" sz="2506" spc="-55">
                <a:solidFill>
                  <a:srgbClr val="000000"/>
                </a:solidFill>
                <a:latin typeface="Atkinson Hyperlegible"/>
                <a:ea typeface="Atkinson Hyperlegible"/>
                <a:cs typeface="Atkinson Hyperlegible"/>
                <a:sym typeface="Atkinson Hyperlegible"/>
              </a:rPr>
              <a:t>Para imputar los valores faltantes en la columna 'Age', probamos varios métodos. Finalmente, utilizamos la mediana debido a su precisión. También probamos la transformación logarítmica para normalizar la distribución, pero los resultados no mostraron una mejora significativa.</a:t>
            </a:r>
          </a:p>
          <a:p>
            <a:pPr algn="just">
              <a:lnSpc>
                <a:spcPts val="3158"/>
              </a:lnSpc>
            </a:pPr>
            <a:r>
              <a:rPr lang="en-US" b="true" sz="2506" spc="-55">
                <a:solidFill>
                  <a:srgbClr val="000000"/>
                </a:solidFill>
                <a:latin typeface="Atkinson Hyperlegible Bold"/>
                <a:ea typeface="Atkinson Hyperlegible Bold"/>
                <a:cs typeface="Atkinson Hyperlegible Bold"/>
                <a:sym typeface="Atkinson Hyperlegible Bold"/>
              </a:rPr>
              <a:t>Fare: </a:t>
            </a:r>
            <a:r>
              <a:rPr lang="en-US" sz="2506" spc="-55">
                <a:solidFill>
                  <a:srgbClr val="000000"/>
                </a:solidFill>
                <a:latin typeface="Atkinson Hyperlegible"/>
                <a:ea typeface="Atkinson Hyperlegible"/>
                <a:cs typeface="Atkinson Hyperlegible"/>
                <a:sym typeface="Atkinson Hyperlegible"/>
              </a:rPr>
              <a:t>Se utilizó la mediana, agrupando por clase de pasajero ('Pclass') para imputar los valores faltantes en la columna 'Fare'. Esto tiene sentido ya que las personas de la misma clase tienden a pagar precios similares.</a:t>
            </a:r>
          </a:p>
          <a:p>
            <a:pPr algn="just">
              <a:lnSpc>
                <a:spcPts val="3158"/>
              </a:lnSpc>
            </a:pPr>
            <a:r>
              <a:rPr lang="en-US" b="true" sz="2506" spc="-55">
                <a:solidFill>
                  <a:srgbClr val="000000"/>
                </a:solidFill>
                <a:latin typeface="Atkinson Hyperlegible Bold"/>
                <a:ea typeface="Atkinson Hyperlegible Bold"/>
                <a:cs typeface="Atkinson Hyperlegible Bold"/>
                <a:sym typeface="Atkinson Hyperlegible Bold"/>
              </a:rPr>
              <a:t>Embarked: </a:t>
            </a:r>
            <a:r>
              <a:rPr lang="en-US" sz="2506" spc="-55">
                <a:solidFill>
                  <a:srgbClr val="000000"/>
                </a:solidFill>
                <a:latin typeface="Atkinson Hyperlegible"/>
                <a:ea typeface="Atkinson Hyperlegible"/>
                <a:cs typeface="Atkinson Hyperlegible"/>
                <a:sym typeface="Atkinson Hyperlegible"/>
              </a:rPr>
              <a:t>Se imputaron los valores faltantes utilizando la moda, ya que la mayoría de los pasajeros embarcaron en el puerto 'S'.</a:t>
            </a:r>
          </a:p>
          <a:p>
            <a:pPr algn="just">
              <a:lnSpc>
                <a:spcPts val="3158"/>
              </a:lnSpc>
            </a:pPr>
            <a:r>
              <a:rPr lang="en-US" b="true" sz="2506" spc="-55">
                <a:solidFill>
                  <a:srgbClr val="000000"/>
                </a:solidFill>
                <a:latin typeface="Atkinson Hyperlegible Bold"/>
                <a:ea typeface="Atkinson Hyperlegible Bold"/>
                <a:cs typeface="Atkinson Hyperlegible Bold"/>
                <a:sym typeface="Atkinson Hyperlegible Bold"/>
              </a:rPr>
              <a:t>Cabin: </a:t>
            </a:r>
            <a:r>
              <a:rPr lang="en-US" sz="2506" spc="-55">
                <a:solidFill>
                  <a:srgbClr val="000000"/>
                </a:solidFill>
                <a:latin typeface="Atkinson Hyperlegible"/>
                <a:ea typeface="Atkinson Hyperlegible"/>
                <a:cs typeface="Atkinson Hyperlegible"/>
                <a:sym typeface="Atkinson Hyperlegible"/>
              </a:rPr>
              <a:t>Con un 77.1% de valores faltantes en la columna 'Cabin', intentamos varias estrategias de imputación, incluyendo KNN y Random Forest. Sin embargo, ninguna de las estrategias mejoró los resultados, por lo que se decidió eliminar esta columna.</a:t>
            </a:r>
          </a:p>
        </p:txBody>
      </p:sp>
      <p:sp>
        <p:nvSpPr>
          <p:cNvPr name="Freeform 23" id="23"/>
          <p:cNvSpPr/>
          <p:nvPr/>
        </p:nvSpPr>
        <p:spPr>
          <a:xfrm flipH="false" flipV="false" rot="-8281520">
            <a:off x="-219275" y="7386676"/>
            <a:ext cx="1142139" cy="2956995"/>
          </a:xfrm>
          <a:custGeom>
            <a:avLst/>
            <a:gdLst/>
            <a:ahLst/>
            <a:cxnLst/>
            <a:rect r="r" b="b" t="t" l="l"/>
            <a:pathLst>
              <a:path h="2956995" w="1142139">
                <a:moveTo>
                  <a:pt x="0" y="0"/>
                </a:moveTo>
                <a:lnTo>
                  <a:pt x="1142140" y="0"/>
                </a:lnTo>
                <a:lnTo>
                  <a:pt x="1142140" y="2956995"/>
                </a:lnTo>
                <a:lnTo>
                  <a:pt x="0" y="2956995"/>
                </a:lnTo>
                <a:lnTo>
                  <a:pt x="0" y="0"/>
                </a:lnTo>
                <a:close/>
              </a:path>
            </a:pathLst>
          </a:custGeom>
          <a:blipFill>
            <a:blip r:embed="rId11">
              <a:alphaModFix amt="88000"/>
            </a:blip>
            <a:stretch>
              <a:fillRect l="0" t="0" r="0" b="0"/>
            </a:stretch>
          </a:blipFill>
        </p:spPr>
      </p:sp>
      <p:sp>
        <p:nvSpPr>
          <p:cNvPr name="Freeform 24" id="24"/>
          <p:cNvSpPr/>
          <p:nvPr/>
        </p:nvSpPr>
        <p:spPr>
          <a:xfrm flipH="false" flipV="false" rot="-3265068">
            <a:off x="-662749" y="9466722"/>
            <a:ext cx="2274498" cy="1546675"/>
          </a:xfrm>
          <a:custGeom>
            <a:avLst/>
            <a:gdLst/>
            <a:ahLst/>
            <a:cxnLst/>
            <a:rect r="r" b="b" t="t" l="l"/>
            <a:pathLst>
              <a:path h="1546675" w="2274498">
                <a:moveTo>
                  <a:pt x="0" y="0"/>
                </a:moveTo>
                <a:lnTo>
                  <a:pt x="2274499" y="0"/>
                </a:lnTo>
                <a:lnTo>
                  <a:pt x="2274499" y="1546675"/>
                </a:lnTo>
                <a:lnTo>
                  <a:pt x="0" y="1546675"/>
                </a:lnTo>
                <a:lnTo>
                  <a:pt x="0" y="0"/>
                </a:lnTo>
                <a:close/>
              </a:path>
            </a:pathLst>
          </a:custGeom>
          <a:blipFill>
            <a:blip r:embed="rId12">
              <a:alphaModFix amt="70000"/>
            </a:blip>
            <a:stretch>
              <a:fillRect l="-248721" t="0" r="0" b="0"/>
            </a:stretch>
          </a:blipFill>
        </p:spPr>
      </p:sp>
      <p:sp>
        <p:nvSpPr>
          <p:cNvPr name="TextBox 25" id="25"/>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name="Group 3" id="3"/>
          <p:cNvGrpSpPr>
            <a:grpSpLocks noChangeAspect="true"/>
          </p:cNvGrpSpPr>
          <p:nvPr/>
        </p:nvGrpSpPr>
        <p:grpSpPr>
          <a:xfrm rot="908934">
            <a:off x="9588462" y="-1422994"/>
            <a:ext cx="10088679" cy="698734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765726">
            <a:off x="11578513" y="-4599166"/>
            <a:ext cx="13281015" cy="9198332"/>
            <a:chOff x="0" y="0"/>
            <a:chExt cx="3429000" cy="2374900"/>
          </a:xfrm>
        </p:grpSpPr>
        <p:sp>
          <p:nvSpPr>
            <p:cNvPr name="Freeform 7" id="7"/>
            <p:cNvSpPr/>
            <p:nvPr/>
          </p:nvSpPr>
          <p:spPr>
            <a:xfrm flipH="true" flipV="false" rot="0">
              <a:off x="59944" y="76200"/>
              <a:ext cx="3340100" cy="2235200"/>
            </a:xfrm>
            <a:custGeom>
              <a:avLst/>
              <a:gdLst/>
              <a:ahLst/>
              <a:cxnLst/>
              <a:rect r="r" b="b" t="t" l="l"/>
              <a:pathLst>
                <a:path h="2235200" w="33401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5"/>
              <a:stretch>
                <a:fillRect l="0" t="-60874" r="0" b="-60874"/>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true" flipV="true" rot="-5385030">
            <a:off x="-1199082" y="6229023"/>
            <a:ext cx="12025319" cy="8022072"/>
          </a:xfrm>
          <a:custGeom>
            <a:avLst/>
            <a:gdLst/>
            <a:ahLst/>
            <a:cxnLst/>
            <a:rect r="r" b="b" t="t" l="l"/>
            <a:pathLst>
              <a:path h="8022072" w="12025319">
                <a:moveTo>
                  <a:pt x="12025319" y="8022072"/>
                </a:moveTo>
                <a:lnTo>
                  <a:pt x="0" y="8022072"/>
                </a:lnTo>
                <a:lnTo>
                  <a:pt x="0" y="0"/>
                </a:lnTo>
                <a:lnTo>
                  <a:pt x="12025319" y="0"/>
                </a:lnTo>
                <a:lnTo>
                  <a:pt x="12025319" y="8022072"/>
                </a:lnTo>
                <a:close/>
              </a:path>
            </a:pathLst>
          </a:custGeom>
          <a:blipFill>
            <a:blip r:embed="rId6"/>
            <a:stretch>
              <a:fillRect l="0" t="0" r="0" b="0"/>
            </a:stretch>
          </a:blipFill>
        </p:spPr>
      </p:sp>
      <p:sp>
        <p:nvSpPr>
          <p:cNvPr name="Freeform 10" id="10"/>
          <p:cNvSpPr/>
          <p:nvPr/>
        </p:nvSpPr>
        <p:spPr>
          <a:xfrm flipH="true" flipV="true" rot="5400000">
            <a:off x="7004204" y="6229023"/>
            <a:ext cx="12025319" cy="8022072"/>
          </a:xfrm>
          <a:custGeom>
            <a:avLst/>
            <a:gdLst/>
            <a:ahLst/>
            <a:cxnLst/>
            <a:rect r="r" b="b" t="t" l="l"/>
            <a:pathLst>
              <a:path h="8022072" w="12025319">
                <a:moveTo>
                  <a:pt x="12025319" y="8022072"/>
                </a:moveTo>
                <a:lnTo>
                  <a:pt x="0" y="8022072"/>
                </a:lnTo>
                <a:lnTo>
                  <a:pt x="0" y="0"/>
                </a:lnTo>
                <a:lnTo>
                  <a:pt x="12025319" y="0"/>
                </a:lnTo>
                <a:lnTo>
                  <a:pt x="12025319" y="8022072"/>
                </a:lnTo>
                <a:close/>
              </a:path>
            </a:pathLst>
          </a:custGeom>
          <a:blipFill>
            <a:blip r:embed="rId6"/>
            <a:stretch>
              <a:fillRect l="0" t="0" r="0" b="0"/>
            </a:stretch>
          </a:blipFill>
        </p:spPr>
      </p:sp>
      <p:sp>
        <p:nvSpPr>
          <p:cNvPr name="Freeform 11" id="11"/>
          <p:cNvSpPr/>
          <p:nvPr/>
        </p:nvSpPr>
        <p:spPr>
          <a:xfrm flipH="false" flipV="false" rot="199622">
            <a:off x="7634974" y="4855614"/>
            <a:ext cx="447385" cy="455933"/>
          </a:xfrm>
          <a:custGeom>
            <a:avLst/>
            <a:gdLst/>
            <a:ahLst/>
            <a:cxnLst/>
            <a:rect r="r" b="b" t="t" l="l"/>
            <a:pathLst>
              <a:path h="455933" w="447385">
                <a:moveTo>
                  <a:pt x="0" y="0"/>
                </a:moveTo>
                <a:lnTo>
                  <a:pt x="447385" y="0"/>
                </a:lnTo>
                <a:lnTo>
                  <a:pt x="447385" y="455934"/>
                </a:lnTo>
                <a:lnTo>
                  <a:pt x="0" y="455934"/>
                </a:lnTo>
                <a:lnTo>
                  <a:pt x="0" y="0"/>
                </a:lnTo>
                <a:close/>
              </a:path>
            </a:pathLst>
          </a:custGeom>
          <a:blipFill>
            <a:blip r:embed="rId7"/>
            <a:stretch>
              <a:fillRect l="0" t="0" r="0" b="0"/>
            </a:stretch>
          </a:blipFill>
        </p:spPr>
      </p:sp>
      <p:grpSp>
        <p:nvGrpSpPr>
          <p:cNvPr name="Group 12" id="12"/>
          <p:cNvGrpSpPr/>
          <p:nvPr/>
        </p:nvGrpSpPr>
        <p:grpSpPr>
          <a:xfrm rot="0">
            <a:off x="1979362" y="6342840"/>
            <a:ext cx="6030030" cy="164522"/>
            <a:chOff x="0" y="0"/>
            <a:chExt cx="8040039" cy="219362"/>
          </a:xfrm>
        </p:grpSpPr>
        <p:sp>
          <p:nvSpPr>
            <p:cNvPr name="Freeform 13" id="13"/>
            <p:cNvSpPr/>
            <p:nvPr/>
          </p:nvSpPr>
          <p:spPr>
            <a:xfrm flipH="false" flipV="false" rot="0">
              <a:off x="0" y="0"/>
              <a:ext cx="6164860" cy="190550"/>
            </a:xfrm>
            <a:custGeom>
              <a:avLst/>
              <a:gdLst/>
              <a:ahLst/>
              <a:cxnLst/>
              <a:rect r="r" b="b" t="t" l="l"/>
              <a:pathLst>
                <a:path h="190550" w="6164860">
                  <a:moveTo>
                    <a:pt x="0" y="0"/>
                  </a:moveTo>
                  <a:lnTo>
                    <a:pt x="6164860" y="0"/>
                  </a:lnTo>
                  <a:lnTo>
                    <a:pt x="616486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944489" y="28812"/>
              <a:ext cx="2095551" cy="190550"/>
            </a:xfrm>
            <a:custGeom>
              <a:avLst/>
              <a:gdLst/>
              <a:ahLst/>
              <a:cxnLst/>
              <a:rect r="r" b="b" t="t" l="l"/>
              <a:pathLst>
                <a:path h="190550" w="2095551">
                  <a:moveTo>
                    <a:pt x="0" y="0"/>
                  </a:moveTo>
                  <a:lnTo>
                    <a:pt x="2095550" y="0"/>
                  </a:lnTo>
                  <a:lnTo>
                    <a:pt x="209555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194188" b="0"/>
              </a:stretch>
            </a:blipFill>
          </p:spPr>
        </p:sp>
      </p:grpSp>
      <p:grpSp>
        <p:nvGrpSpPr>
          <p:cNvPr name="Group 15" id="15"/>
          <p:cNvGrpSpPr/>
          <p:nvPr/>
        </p:nvGrpSpPr>
        <p:grpSpPr>
          <a:xfrm rot="0">
            <a:off x="10229335" y="6392191"/>
            <a:ext cx="6030030" cy="164522"/>
            <a:chOff x="0" y="0"/>
            <a:chExt cx="8040039" cy="219362"/>
          </a:xfrm>
        </p:grpSpPr>
        <p:sp>
          <p:nvSpPr>
            <p:cNvPr name="Freeform 16" id="16"/>
            <p:cNvSpPr/>
            <p:nvPr/>
          </p:nvSpPr>
          <p:spPr>
            <a:xfrm flipH="false" flipV="false" rot="0">
              <a:off x="0" y="0"/>
              <a:ext cx="6164860" cy="190550"/>
            </a:xfrm>
            <a:custGeom>
              <a:avLst/>
              <a:gdLst/>
              <a:ahLst/>
              <a:cxnLst/>
              <a:rect r="r" b="b" t="t" l="l"/>
              <a:pathLst>
                <a:path h="190550" w="6164860">
                  <a:moveTo>
                    <a:pt x="0" y="0"/>
                  </a:moveTo>
                  <a:lnTo>
                    <a:pt x="6164860" y="0"/>
                  </a:lnTo>
                  <a:lnTo>
                    <a:pt x="616486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944489" y="28812"/>
              <a:ext cx="2095551" cy="190550"/>
            </a:xfrm>
            <a:custGeom>
              <a:avLst/>
              <a:gdLst/>
              <a:ahLst/>
              <a:cxnLst/>
              <a:rect r="r" b="b" t="t" l="l"/>
              <a:pathLst>
                <a:path h="190550" w="2095551">
                  <a:moveTo>
                    <a:pt x="0" y="0"/>
                  </a:moveTo>
                  <a:lnTo>
                    <a:pt x="2095550" y="0"/>
                  </a:lnTo>
                  <a:lnTo>
                    <a:pt x="209555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194188" b="0"/>
              </a:stretch>
            </a:blipFill>
          </p:spPr>
        </p:sp>
      </p:grpSp>
      <p:sp>
        <p:nvSpPr>
          <p:cNvPr name="Freeform 18" id="18"/>
          <p:cNvSpPr/>
          <p:nvPr/>
        </p:nvSpPr>
        <p:spPr>
          <a:xfrm flipH="false" flipV="false" rot="-68087">
            <a:off x="15709688" y="4482068"/>
            <a:ext cx="457404" cy="466145"/>
          </a:xfrm>
          <a:custGeom>
            <a:avLst/>
            <a:gdLst/>
            <a:ahLst/>
            <a:cxnLst/>
            <a:rect r="r" b="b" t="t" l="l"/>
            <a:pathLst>
              <a:path h="466145" w="457404">
                <a:moveTo>
                  <a:pt x="0" y="0"/>
                </a:moveTo>
                <a:lnTo>
                  <a:pt x="457405" y="0"/>
                </a:lnTo>
                <a:lnTo>
                  <a:pt x="457405" y="466145"/>
                </a:lnTo>
                <a:lnTo>
                  <a:pt x="0" y="466145"/>
                </a:lnTo>
                <a:lnTo>
                  <a:pt x="0" y="0"/>
                </a:lnTo>
                <a:close/>
              </a:path>
            </a:pathLst>
          </a:custGeom>
          <a:blipFill>
            <a:blip r:embed="rId7"/>
            <a:stretch>
              <a:fillRect l="0" t="0" r="0" b="0"/>
            </a:stretch>
          </a:blipFill>
        </p:spPr>
      </p:sp>
      <p:sp>
        <p:nvSpPr>
          <p:cNvPr name="Freeform 19" id="19"/>
          <p:cNvSpPr/>
          <p:nvPr/>
        </p:nvSpPr>
        <p:spPr>
          <a:xfrm flipH="false" flipV="false" rot="0">
            <a:off x="1153387" y="3800067"/>
            <a:ext cx="7099024" cy="219424"/>
          </a:xfrm>
          <a:custGeom>
            <a:avLst/>
            <a:gdLst/>
            <a:ahLst/>
            <a:cxnLst/>
            <a:rect r="r" b="b" t="t" l="l"/>
            <a:pathLst>
              <a:path h="219424" w="7099024">
                <a:moveTo>
                  <a:pt x="0" y="0"/>
                </a:moveTo>
                <a:lnTo>
                  <a:pt x="7099024" y="0"/>
                </a:lnTo>
                <a:lnTo>
                  <a:pt x="7099024" y="219424"/>
                </a:lnTo>
                <a:lnTo>
                  <a:pt x="0" y="2194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249431" y="1946134"/>
            <a:ext cx="8925495" cy="1415783"/>
          </a:xfrm>
          <a:prstGeom prst="rect">
            <a:avLst/>
          </a:prstGeom>
        </p:spPr>
        <p:txBody>
          <a:bodyPr anchor="t" rtlCol="false" tIns="0" lIns="0" bIns="0" rIns="0">
            <a:spAutoFit/>
          </a:bodyPr>
          <a:lstStyle/>
          <a:p>
            <a:pPr algn="l">
              <a:lnSpc>
                <a:spcPts val="10323"/>
              </a:lnSpc>
            </a:pPr>
            <a:r>
              <a:rPr lang="en-US" sz="10643" spc="287">
                <a:solidFill>
                  <a:srgbClr val="FFFBF2"/>
                </a:solidFill>
                <a:latin typeface="Sugo Display"/>
                <a:ea typeface="Sugo Display"/>
                <a:cs typeface="Sugo Display"/>
                <a:sym typeface="Sugo Display"/>
              </a:rPr>
              <a:t>Modelos</a:t>
            </a:r>
          </a:p>
        </p:txBody>
      </p:sp>
      <p:sp>
        <p:nvSpPr>
          <p:cNvPr name="TextBox 21" id="21"/>
          <p:cNvSpPr txBox="true"/>
          <p:nvPr/>
        </p:nvSpPr>
        <p:spPr>
          <a:xfrm rot="0">
            <a:off x="1617763" y="4902606"/>
            <a:ext cx="1503374" cy="1424149"/>
          </a:xfrm>
          <a:prstGeom prst="rect">
            <a:avLst/>
          </a:prstGeom>
        </p:spPr>
        <p:txBody>
          <a:bodyPr anchor="t" rtlCol="false" tIns="0" lIns="0" bIns="0" rIns="0">
            <a:spAutoFit/>
          </a:bodyPr>
          <a:lstStyle/>
          <a:p>
            <a:pPr algn="r">
              <a:lnSpc>
                <a:spcPts val="11494"/>
              </a:lnSpc>
            </a:pPr>
            <a:r>
              <a:rPr lang="en-US" sz="8210" spc="533">
                <a:solidFill>
                  <a:srgbClr val="402B2B"/>
                </a:solidFill>
                <a:latin typeface="Sugo Display"/>
                <a:ea typeface="Sugo Display"/>
                <a:cs typeface="Sugo Display"/>
                <a:sym typeface="Sugo Display"/>
              </a:rPr>
              <a:t>2.1</a:t>
            </a:r>
          </a:p>
        </p:txBody>
      </p:sp>
      <p:sp>
        <p:nvSpPr>
          <p:cNvPr name="TextBox 22" id="22"/>
          <p:cNvSpPr txBox="true"/>
          <p:nvPr/>
        </p:nvSpPr>
        <p:spPr>
          <a:xfrm rot="0">
            <a:off x="3414966" y="5452555"/>
            <a:ext cx="4837445" cy="669925"/>
          </a:xfrm>
          <a:prstGeom prst="rect">
            <a:avLst/>
          </a:prstGeom>
        </p:spPr>
        <p:txBody>
          <a:bodyPr anchor="t" rtlCol="false" tIns="0" lIns="0" bIns="0" rIns="0">
            <a:spAutoFit/>
          </a:bodyPr>
          <a:lstStyle/>
          <a:p>
            <a:pPr algn="l">
              <a:lnSpc>
                <a:spcPts val="5599"/>
              </a:lnSpc>
            </a:pPr>
            <a:r>
              <a:rPr lang="en-US" sz="3999" b="true">
                <a:solidFill>
                  <a:srgbClr val="402B2B"/>
                </a:solidFill>
                <a:latin typeface="Amiko Ultra-Bold"/>
                <a:ea typeface="Amiko Ultra-Bold"/>
                <a:cs typeface="Amiko Ultra-Bold"/>
                <a:sym typeface="Amiko Ultra-Bold"/>
              </a:rPr>
              <a:t>Modelos Probados</a:t>
            </a:r>
          </a:p>
        </p:txBody>
      </p:sp>
      <p:sp>
        <p:nvSpPr>
          <p:cNvPr name="TextBox 23" id="23"/>
          <p:cNvSpPr txBox="true"/>
          <p:nvPr/>
        </p:nvSpPr>
        <p:spPr>
          <a:xfrm rot="27714">
            <a:off x="9975632" y="4908649"/>
            <a:ext cx="1503374" cy="1424149"/>
          </a:xfrm>
          <a:prstGeom prst="rect">
            <a:avLst/>
          </a:prstGeom>
        </p:spPr>
        <p:txBody>
          <a:bodyPr anchor="t" rtlCol="false" tIns="0" lIns="0" bIns="0" rIns="0">
            <a:spAutoFit/>
          </a:bodyPr>
          <a:lstStyle/>
          <a:p>
            <a:pPr algn="r">
              <a:lnSpc>
                <a:spcPts val="11494"/>
              </a:lnSpc>
            </a:pPr>
            <a:r>
              <a:rPr lang="en-US" sz="8210" spc="533">
                <a:solidFill>
                  <a:srgbClr val="402B2B"/>
                </a:solidFill>
                <a:latin typeface="Sugo Display"/>
                <a:ea typeface="Sugo Display"/>
                <a:cs typeface="Sugo Display"/>
                <a:sym typeface="Sugo Display"/>
              </a:rPr>
              <a:t>2.2</a:t>
            </a:r>
          </a:p>
        </p:txBody>
      </p:sp>
      <p:sp>
        <p:nvSpPr>
          <p:cNvPr name="TextBox 24" id="24"/>
          <p:cNvSpPr txBox="true"/>
          <p:nvPr/>
        </p:nvSpPr>
        <p:spPr>
          <a:xfrm rot="0">
            <a:off x="11792562" y="5458865"/>
            <a:ext cx="4864426" cy="669925"/>
          </a:xfrm>
          <a:prstGeom prst="rect">
            <a:avLst/>
          </a:prstGeom>
        </p:spPr>
        <p:txBody>
          <a:bodyPr anchor="t" rtlCol="false" tIns="0" lIns="0" bIns="0" rIns="0">
            <a:spAutoFit/>
          </a:bodyPr>
          <a:lstStyle/>
          <a:p>
            <a:pPr algn="l">
              <a:lnSpc>
                <a:spcPts val="5599"/>
              </a:lnSpc>
            </a:pPr>
            <a:r>
              <a:rPr lang="en-US" sz="3999" b="true">
                <a:solidFill>
                  <a:srgbClr val="402B2B"/>
                </a:solidFill>
                <a:latin typeface="Amiko Ultra-Bold"/>
                <a:ea typeface="Amiko Ultra-Bold"/>
                <a:cs typeface="Amiko Ultra-Bold"/>
                <a:sym typeface="Amiko Ultra-Bold"/>
              </a:rPr>
              <a:t>CatBoost</a:t>
            </a:r>
          </a:p>
        </p:txBody>
      </p:sp>
      <p:sp>
        <p:nvSpPr>
          <p:cNvPr name="TextBox 25" id="25"/>
          <p:cNvSpPr txBox="true"/>
          <p:nvPr/>
        </p:nvSpPr>
        <p:spPr>
          <a:xfrm rot="0">
            <a:off x="2245211" y="6926462"/>
            <a:ext cx="5376909" cy="2800301"/>
          </a:xfrm>
          <a:prstGeom prst="rect">
            <a:avLst/>
          </a:prstGeom>
        </p:spPr>
        <p:txBody>
          <a:bodyPr anchor="t" rtlCol="false" tIns="0" lIns="0" bIns="0" rIns="0">
            <a:spAutoFit/>
          </a:bodyPr>
          <a:lstStyle/>
          <a:p>
            <a:pPr algn="just">
              <a:lnSpc>
                <a:spcPts val="3158"/>
              </a:lnSpc>
            </a:pPr>
            <a:r>
              <a:rPr lang="en-US" sz="2506" spc="-55">
                <a:solidFill>
                  <a:srgbClr val="000000"/>
                </a:solidFill>
                <a:latin typeface="Atkinson Hyperlegible"/>
                <a:ea typeface="Atkinson Hyperlegible"/>
                <a:cs typeface="Atkinson Hyperlegible"/>
                <a:sym typeface="Atkinson Hyperlegible"/>
              </a:rPr>
              <a:t>Probamos varios como regresión logística, SVC y modelos basados en árboles. Seleccionamos estos debido a sus diferentes formas de identificar patrones. No utilizamos redes neuronales por los pocos datos que teníamos.</a:t>
            </a:r>
          </a:p>
        </p:txBody>
      </p:sp>
      <p:sp>
        <p:nvSpPr>
          <p:cNvPr name="TextBox 26" id="26"/>
          <p:cNvSpPr txBox="true"/>
          <p:nvPr/>
        </p:nvSpPr>
        <p:spPr>
          <a:xfrm rot="0">
            <a:off x="10229335" y="6799274"/>
            <a:ext cx="6079164" cy="4000451"/>
          </a:xfrm>
          <a:prstGeom prst="rect">
            <a:avLst/>
          </a:prstGeom>
        </p:spPr>
        <p:txBody>
          <a:bodyPr anchor="t" rtlCol="false" tIns="0" lIns="0" bIns="0" rIns="0">
            <a:spAutoFit/>
          </a:bodyPr>
          <a:lstStyle/>
          <a:p>
            <a:pPr algn="just">
              <a:lnSpc>
                <a:spcPts val="3158"/>
              </a:lnSpc>
            </a:pPr>
            <a:r>
              <a:rPr lang="en-US" sz="2506" spc="-55">
                <a:solidFill>
                  <a:srgbClr val="000000"/>
                </a:solidFill>
                <a:latin typeface="Atkinson Hyperlegible"/>
                <a:ea typeface="Atkinson Hyperlegible"/>
                <a:cs typeface="Atkinson Hyperlegible"/>
                <a:sym typeface="Atkinson Hyperlegible"/>
              </a:rPr>
              <a:t>CatBoost fue elegido debido a su manejo eficiente de características categóricas y su capacidad para mejorar el rendimiento sin un extenso preprocesamiento. Su uso mejoró la precisión del modelo en comparación con otras alternativas ya que fue el modelo que nos dió mejores resultados en out-of-sample-data.</a:t>
            </a:r>
          </a:p>
          <a:p>
            <a:pPr algn="just">
              <a:lnSpc>
                <a:spcPts val="3158"/>
              </a:lnSpc>
            </a:pPr>
          </a:p>
          <a:p>
            <a:pPr algn="just">
              <a:lnSpc>
                <a:spcPts val="3158"/>
              </a:lnSpc>
            </a:pPr>
          </a:p>
        </p:txBody>
      </p:sp>
      <p:sp>
        <p:nvSpPr>
          <p:cNvPr name="Freeform 27" id="27"/>
          <p:cNvSpPr/>
          <p:nvPr/>
        </p:nvSpPr>
        <p:spPr>
          <a:xfrm flipH="false" flipV="false" rot="-8281520">
            <a:off x="-219275" y="7386676"/>
            <a:ext cx="1142139" cy="2956995"/>
          </a:xfrm>
          <a:custGeom>
            <a:avLst/>
            <a:gdLst/>
            <a:ahLst/>
            <a:cxnLst/>
            <a:rect r="r" b="b" t="t" l="l"/>
            <a:pathLst>
              <a:path h="2956995" w="1142139">
                <a:moveTo>
                  <a:pt x="0" y="0"/>
                </a:moveTo>
                <a:lnTo>
                  <a:pt x="1142140" y="0"/>
                </a:lnTo>
                <a:lnTo>
                  <a:pt x="1142140" y="2956995"/>
                </a:lnTo>
                <a:lnTo>
                  <a:pt x="0" y="2956995"/>
                </a:lnTo>
                <a:lnTo>
                  <a:pt x="0" y="0"/>
                </a:lnTo>
                <a:close/>
              </a:path>
            </a:pathLst>
          </a:custGeom>
          <a:blipFill>
            <a:blip r:embed="rId12">
              <a:alphaModFix amt="88000"/>
            </a:blip>
            <a:stretch>
              <a:fillRect l="0" t="0" r="0" b="0"/>
            </a:stretch>
          </a:blipFill>
        </p:spPr>
      </p:sp>
      <p:sp>
        <p:nvSpPr>
          <p:cNvPr name="Freeform 28" id="28"/>
          <p:cNvSpPr/>
          <p:nvPr/>
        </p:nvSpPr>
        <p:spPr>
          <a:xfrm flipH="false" flipV="false" rot="9815928">
            <a:off x="9276132" y="-560334"/>
            <a:ext cx="1078271" cy="2791640"/>
          </a:xfrm>
          <a:custGeom>
            <a:avLst/>
            <a:gdLst/>
            <a:ahLst/>
            <a:cxnLst/>
            <a:rect r="r" b="b" t="t" l="l"/>
            <a:pathLst>
              <a:path h="2791640" w="1078271">
                <a:moveTo>
                  <a:pt x="0" y="0"/>
                </a:moveTo>
                <a:lnTo>
                  <a:pt x="1078271" y="0"/>
                </a:lnTo>
                <a:lnTo>
                  <a:pt x="1078271" y="2791640"/>
                </a:lnTo>
                <a:lnTo>
                  <a:pt x="0" y="2791640"/>
                </a:lnTo>
                <a:lnTo>
                  <a:pt x="0" y="0"/>
                </a:lnTo>
                <a:close/>
              </a:path>
            </a:pathLst>
          </a:custGeom>
          <a:blipFill>
            <a:blip r:embed="rId12">
              <a:alphaModFix amt="88000"/>
            </a:blip>
            <a:stretch>
              <a:fillRect l="0" t="0" r="0" b="0"/>
            </a:stretch>
          </a:blipFill>
        </p:spPr>
      </p:sp>
      <p:sp>
        <p:nvSpPr>
          <p:cNvPr name="Freeform 29" id="29"/>
          <p:cNvSpPr/>
          <p:nvPr/>
        </p:nvSpPr>
        <p:spPr>
          <a:xfrm flipH="false" flipV="false" rot="-3265068">
            <a:off x="-662749" y="9466722"/>
            <a:ext cx="2274498" cy="1546675"/>
          </a:xfrm>
          <a:custGeom>
            <a:avLst/>
            <a:gdLst/>
            <a:ahLst/>
            <a:cxnLst/>
            <a:rect r="r" b="b" t="t" l="l"/>
            <a:pathLst>
              <a:path h="1546675" w="2274498">
                <a:moveTo>
                  <a:pt x="0" y="0"/>
                </a:moveTo>
                <a:lnTo>
                  <a:pt x="2274499" y="0"/>
                </a:lnTo>
                <a:lnTo>
                  <a:pt x="2274499" y="1546675"/>
                </a:lnTo>
                <a:lnTo>
                  <a:pt x="0" y="1546675"/>
                </a:lnTo>
                <a:lnTo>
                  <a:pt x="0" y="0"/>
                </a:lnTo>
                <a:close/>
              </a:path>
            </a:pathLst>
          </a:custGeom>
          <a:blipFill>
            <a:blip r:embed="rId13">
              <a:alphaModFix amt="70000"/>
            </a:blip>
            <a:stretch>
              <a:fillRect l="-248721" t="0" r="0" b="0"/>
            </a:stretch>
          </a:blipFill>
        </p:spPr>
      </p:sp>
      <p:sp>
        <p:nvSpPr>
          <p:cNvPr name="Freeform 30" id="30"/>
          <p:cNvSpPr/>
          <p:nvPr/>
        </p:nvSpPr>
        <p:spPr>
          <a:xfrm flipH="true" flipV="false" rot="-148964">
            <a:off x="13571709" y="5547"/>
            <a:ext cx="5309120" cy="3851150"/>
          </a:xfrm>
          <a:custGeom>
            <a:avLst/>
            <a:gdLst/>
            <a:ahLst/>
            <a:cxnLst/>
            <a:rect r="r" b="b" t="t" l="l"/>
            <a:pathLst>
              <a:path h="3851150" w="5309120">
                <a:moveTo>
                  <a:pt x="5309120" y="0"/>
                </a:moveTo>
                <a:lnTo>
                  <a:pt x="0" y="0"/>
                </a:lnTo>
                <a:lnTo>
                  <a:pt x="0" y="3851151"/>
                </a:lnTo>
                <a:lnTo>
                  <a:pt x="5309120" y="3851151"/>
                </a:lnTo>
                <a:lnTo>
                  <a:pt x="530912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name="Group 3" id="3"/>
          <p:cNvGrpSpPr>
            <a:grpSpLocks noChangeAspect="true"/>
          </p:cNvGrpSpPr>
          <p:nvPr/>
        </p:nvGrpSpPr>
        <p:grpSpPr>
          <a:xfrm rot="908934">
            <a:off x="-721240" y="-1380995"/>
            <a:ext cx="10088679" cy="698734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08934">
            <a:off x="9641650" y="-1942003"/>
            <a:ext cx="10088679" cy="6987344"/>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765726">
            <a:off x="11647493" y="-5086256"/>
            <a:ext cx="13281015" cy="9198332"/>
            <a:chOff x="0" y="0"/>
            <a:chExt cx="3429000" cy="2374900"/>
          </a:xfrm>
        </p:grpSpPr>
        <p:sp>
          <p:nvSpPr>
            <p:cNvPr name="Freeform 10" id="10"/>
            <p:cNvSpPr/>
            <p:nvPr/>
          </p:nvSpPr>
          <p:spPr>
            <a:xfrm flipH="true" flipV="false" rot="0">
              <a:off x="59944" y="76200"/>
              <a:ext cx="3340100" cy="2235200"/>
            </a:xfrm>
            <a:custGeom>
              <a:avLst/>
              <a:gdLst/>
              <a:ahLst/>
              <a:cxnLst/>
              <a:rect r="r" b="b" t="t" l="l"/>
              <a:pathLst>
                <a:path h="2235200" w="33401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5"/>
              <a:stretch>
                <a:fillRect l="0" t="-60874" r="0" b="-60874"/>
              </a:stretch>
            </a:blipFill>
          </p:spPr>
        </p:sp>
        <p:sp>
          <p:nvSpPr>
            <p:cNvPr name="Freeform 11" id="11"/>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12" id="12"/>
          <p:cNvSpPr/>
          <p:nvPr/>
        </p:nvSpPr>
        <p:spPr>
          <a:xfrm flipH="false" flipV="false" rot="-68087">
            <a:off x="15709688" y="4482068"/>
            <a:ext cx="457404" cy="466145"/>
          </a:xfrm>
          <a:custGeom>
            <a:avLst/>
            <a:gdLst/>
            <a:ahLst/>
            <a:cxnLst/>
            <a:rect r="r" b="b" t="t" l="l"/>
            <a:pathLst>
              <a:path h="466145" w="457404">
                <a:moveTo>
                  <a:pt x="0" y="0"/>
                </a:moveTo>
                <a:lnTo>
                  <a:pt x="457405" y="0"/>
                </a:lnTo>
                <a:lnTo>
                  <a:pt x="457405" y="466145"/>
                </a:lnTo>
                <a:lnTo>
                  <a:pt x="0" y="466145"/>
                </a:lnTo>
                <a:lnTo>
                  <a:pt x="0" y="0"/>
                </a:lnTo>
                <a:close/>
              </a:path>
            </a:pathLst>
          </a:custGeom>
          <a:blipFill>
            <a:blip r:embed="rId6"/>
            <a:stretch>
              <a:fillRect l="0" t="0" r="0" b="0"/>
            </a:stretch>
          </a:blipFill>
        </p:spPr>
      </p:sp>
      <p:sp>
        <p:nvSpPr>
          <p:cNvPr name="Freeform 13" id="13"/>
          <p:cNvSpPr/>
          <p:nvPr/>
        </p:nvSpPr>
        <p:spPr>
          <a:xfrm flipH="false" flipV="false" rot="-8281520">
            <a:off x="-219275" y="7386676"/>
            <a:ext cx="1142139" cy="2956995"/>
          </a:xfrm>
          <a:custGeom>
            <a:avLst/>
            <a:gdLst/>
            <a:ahLst/>
            <a:cxnLst/>
            <a:rect r="r" b="b" t="t" l="l"/>
            <a:pathLst>
              <a:path h="2956995" w="1142139">
                <a:moveTo>
                  <a:pt x="0" y="0"/>
                </a:moveTo>
                <a:lnTo>
                  <a:pt x="1142140" y="0"/>
                </a:lnTo>
                <a:lnTo>
                  <a:pt x="1142140" y="2956995"/>
                </a:lnTo>
                <a:lnTo>
                  <a:pt x="0" y="2956995"/>
                </a:lnTo>
                <a:lnTo>
                  <a:pt x="0" y="0"/>
                </a:lnTo>
                <a:close/>
              </a:path>
            </a:pathLst>
          </a:custGeom>
          <a:blipFill>
            <a:blip r:embed="rId7">
              <a:alphaModFix amt="88000"/>
            </a:blip>
            <a:stretch>
              <a:fillRect l="0" t="0" r="0" b="0"/>
            </a:stretch>
          </a:blipFill>
        </p:spPr>
      </p:sp>
      <p:sp>
        <p:nvSpPr>
          <p:cNvPr name="Freeform 14" id="14"/>
          <p:cNvSpPr/>
          <p:nvPr/>
        </p:nvSpPr>
        <p:spPr>
          <a:xfrm flipH="false" flipV="false" rot="9815928">
            <a:off x="9276132" y="-958730"/>
            <a:ext cx="1078271" cy="2791640"/>
          </a:xfrm>
          <a:custGeom>
            <a:avLst/>
            <a:gdLst/>
            <a:ahLst/>
            <a:cxnLst/>
            <a:rect r="r" b="b" t="t" l="l"/>
            <a:pathLst>
              <a:path h="2791640" w="1078271">
                <a:moveTo>
                  <a:pt x="0" y="0"/>
                </a:moveTo>
                <a:lnTo>
                  <a:pt x="1078271" y="0"/>
                </a:lnTo>
                <a:lnTo>
                  <a:pt x="1078271" y="2791640"/>
                </a:lnTo>
                <a:lnTo>
                  <a:pt x="0" y="2791640"/>
                </a:lnTo>
                <a:lnTo>
                  <a:pt x="0" y="0"/>
                </a:lnTo>
                <a:close/>
              </a:path>
            </a:pathLst>
          </a:custGeom>
          <a:blipFill>
            <a:blip r:embed="rId7">
              <a:alphaModFix amt="88000"/>
            </a:blip>
            <a:stretch>
              <a:fillRect l="0" t="0" r="0" b="0"/>
            </a:stretch>
          </a:blipFill>
        </p:spPr>
      </p:sp>
      <p:sp>
        <p:nvSpPr>
          <p:cNvPr name="Freeform 15" id="15"/>
          <p:cNvSpPr/>
          <p:nvPr/>
        </p:nvSpPr>
        <p:spPr>
          <a:xfrm flipH="false" flipV="false" rot="-3265068">
            <a:off x="-662749" y="9466722"/>
            <a:ext cx="2274498" cy="1546675"/>
          </a:xfrm>
          <a:custGeom>
            <a:avLst/>
            <a:gdLst/>
            <a:ahLst/>
            <a:cxnLst/>
            <a:rect r="r" b="b" t="t" l="l"/>
            <a:pathLst>
              <a:path h="1546675" w="2274498">
                <a:moveTo>
                  <a:pt x="0" y="0"/>
                </a:moveTo>
                <a:lnTo>
                  <a:pt x="2274499" y="0"/>
                </a:lnTo>
                <a:lnTo>
                  <a:pt x="2274499" y="1546675"/>
                </a:lnTo>
                <a:lnTo>
                  <a:pt x="0" y="1546675"/>
                </a:lnTo>
                <a:lnTo>
                  <a:pt x="0" y="0"/>
                </a:lnTo>
                <a:close/>
              </a:path>
            </a:pathLst>
          </a:custGeom>
          <a:blipFill>
            <a:blip r:embed="rId8">
              <a:alphaModFix amt="70000"/>
            </a:blip>
            <a:stretch>
              <a:fillRect l="-248721" t="0" r="0" b="0"/>
            </a:stretch>
          </a:blipFill>
        </p:spPr>
      </p:sp>
      <p:sp>
        <p:nvSpPr>
          <p:cNvPr name="Freeform 16" id="16"/>
          <p:cNvSpPr/>
          <p:nvPr/>
        </p:nvSpPr>
        <p:spPr>
          <a:xfrm flipH="true" flipV="false" rot="-148964">
            <a:off x="13685536" y="-373906"/>
            <a:ext cx="5309120" cy="3851150"/>
          </a:xfrm>
          <a:custGeom>
            <a:avLst/>
            <a:gdLst/>
            <a:ahLst/>
            <a:cxnLst/>
            <a:rect r="r" b="b" t="t" l="l"/>
            <a:pathLst>
              <a:path h="3851150" w="5309120">
                <a:moveTo>
                  <a:pt x="5309120" y="0"/>
                </a:moveTo>
                <a:lnTo>
                  <a:pt x="0" y="0"/>
                </a:lnTo>
                <a:lnTo>
                  <a:pt x="0" y="3851151"/>
                </a:lnTo>
                <a:lnTo>
                  <a:pt x="5309120" y="3851151"/>
                </a:lnTo>
                <a:lnTo>
                  <a:pt x="530912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784684" y="2843191"/>
            <a:ext cx="16753612" cy="3809106"/>
          </a:xfrm>
          <a:custGeom>
            <a:avLst/>
            <a:gdLst/>
            <a:ahLst/>
            <a:cxnLst/>
            <a:rect r="r" b="b" t="t" l="l"/>
            <a:pathLst>
              <a:path h="3809106" w="16753612">
                <a:moveTo>
                  <a:pt x="0" y="0"/>
                </a:moveTo>
                <a:lnTo>
                  <a:pt x="16753611" y="0"/>
                </a:lnTo>
                <a:lnTo>
                  <a:pt x="16753611" y="3809107"/>
                </a:lnTo>
                <a:lnTo>
                  <a:pt x="0" y="3809107"/>
                </a:lnTo>
                <a:lnTo>
                  <a:pt x="0" y="0"/>
                </a:lnTo>
                <a:close/>
              </a:path>
            </a:pathLst>
          </a:custGeom>
          <a:blipFill>
            <a:blip r:embed="rId11"/>
            <a:stretch>
              <a:fillRect l="0" t="0" r="0" b="0"/>
            </a:stretch>
          </a:blipFill>
        </p:spPr>
      </p:sp>
      <p:sp>
        <p:nvSpPr>
          <p:cNvPr name="Freeform 18" id="18"/>
          <p:cNvSpPr/>
          <p:nvPr/>
        </p:nvSpPr>
        <p:spPr>
          <a:xfrm flipH="true" flipV="true" rot="5400000">
            <a:off x="8537419" y="426378"/>
            <a:ext cx="1534948" cy="17040419"/>
          </a:xfrm>
          <a:custGeom>
            <a:avLst/>
            <a:gdLst/>
            <a:ahLst/>
            <a:cxnLst/>
            <a:rect r="r" b="b" t="t" l="l"/>
            <a:pathLst>
              <a:path h="17040419" w="1534948">
                <a:moveTo>
                  <a:pt x="1534948" y="17040418"/>
                </a:moveTo>
                <a:lnTo>
                  <a:pt x="0" y="17040418"/>
                </a:lnTo>
                <a:lnTo>
                  <a:pt x="0" y="0"/>
                </a:lnTo>
                <a:lnTo>
                  <a:pt x="1534948" y="0"/>
                </a:lnTo>
                <a:lnTo>
                  <a:pt x="1534948" y="17040418"/>
                </a:lnTo>
                <a:close/>
              </a:path>
            </a:pathLst>
          </a:custGeom>
          <a:blipFill>
            <a:blip r:embed="rId12"/>
            <a:stretch>
              <a:fillRect l="-1085110" t="0" r="-479056" b="0"/>
            </a:stretch>
          </a:blipFill>
        </p:spPr>
      </p:sp>
      <p:sp>
        <p:nvSpPr>
          <p:cNvPr name="TextBox 19" id="19"/>
          <p:cNvSpPr txBox="true"/>
          <p:nvPr/>
        </p:nvSpPr>
        <p:spPr>
          <a:xfrm rot="0">
            <a:off x="2053865" y="8570299"/>
            <a:ext cx="15205435" cy="1143762"/>
          </a:xfrm>
          <a:prstGeom prst="rect">
            <a:avLst/>
          </a:prstGeom>
        </p:spPr>
        <p:txBody>
          <a:bodyPr anchor="t" rtlCol="false" tIns="0" lIns="0" bIns="0" rIns="0">
            <a:spAutoFit/>
          </a:bodyPr>
          <a:lstStyle/>
          <a:p>
            <a:pPr algn="l">
              <a:lnSpc>
                <a:spcPts val="3023"/>
              </a:lnSpc>
              <a:spcBef>
                <a:spcPct val="0"/>
              </a:spcBef>
            </a:pPr>
            <a:r>
              <a:rPr lang="en-US" sz="2399" spc="-52">
                <a:solidFill>
                  <a:srgbClr val="000000"/>
                </a:solidFill>
                <a:latin typeface="Atkinson Hyperlegible"/>
                <a:ea typeface="Atkinson Hyperlegible"/>
                <a:cs typeface="Atkinson Hyperlegible"/>
                <a:sym typeface="Atkinson Hyperlegible"/>
              </a:rPr>
              <a:t>La tabla muestra los resultados de diferentes modelos, donde CatBoost y SVC destacan con los mejores valores de ROC AUC y precisión en el conjunto de prueba, lo que los convierte en las mejores opciones para este problema.</a:t>
            </a:r>
          </a:p>
          <a:p>
            <a:pPr algn="ctr">
              <a:lnSpc>
                <a:spcPts val="3023"/>
              </a:lnSpc>
              <a:spcBef>
                <a:spcPct val="0"/>
              </a:spcBef>
            </a:pPr>
          </a:p>
        </p:txBody>
      </p:sp>
      <p:sp>
        <p:nvSpPr>
          <p:cNvPr name="TextBox 20" id="20"/>
          <p:cNvSpPr txBox="true"/>
          <p:nvPr/>
        </p:nvSpPr>
        <p:spPr>
          <a:xfrm rot="0">
            <a:off x="1318710" y="1465201"/>
            <a:ext cx="9767730" cy="1088206"/>
          </a:xfrm>
          <a:prstGeom prst="rect">
            <a:avLst/>
          </a:prstGeom>
        </p:spPr>
        <p:txBody>
          <a:bodyPr anchor="t" rtlCol="false" tIns="0" lIns="0" bIns="0" rIns="0">
            <a:spAutoFit/>
          </a:bodyPr>
          <a:lstStyle/>
          <a:p>
            <a:pPr algn="l">
              <a:lnSpc>
                <a:spcPts val="7987"/>
              </a:lnSpc>
            </a:pPr>
            <a:r>
              <a:rPr lang="en-US" sz="8234" spc="222">
                <a:solidFill>
                  <a:srgbClr val="FFFBF2"/>
                </a:solidFill>
                <a:latin typeface="Sugo Display"/>
                <a:ea typeface="Sugo Display"/>
                <a:cs typeface="Sugo Display"/>
                <a:sym typeface="Sugo Display"/>
              </a:rPr>
              <a:t>Comparación de modelos</a:t>
            </a:r>
          </a:p>
        </p:txBody>
      </p:sp>
      <p:sp>
        <p:nvSpPr>
          <p:cNvPr name="Freeform 21" id="21"/>
          <p:cNvSpPr/>
          <p:nvPr/>
        </p:nvSpPr>
        <p:spPr>
          <a:xfrm flipH="false" flipV="false" rot="8942361">
            <a:off x="268894" y="7498804"/>
            <a:ext cx="2969491" cy="957270"/>
          </a:xfrm>
          <a:custGeom>
            <a:avLst/>
            <a:gdLst/>
            <a:ahLst/>
            <a:cxnLst/>
            <a:rect r="r" b="b" t="t" l="l"/>
            <a:pathLst>
              <a:path h="957270" w="2969491">
                <a:moveTo>
                  <a:pt x="0" y="0"/>
                </a:moveTo>
                <a:lnTo>
                  <a:pt x="2969491" y="0"/>
                </a:lnTo>
                <a:lnTo>
                  <a:pt x="2969491" y="957270"/>
                </a:lnTo>
                <a:lnTo>
                  <a:pt x="0" y="957270"/>
                </a:lnTo>
                <a:lnTo>
                  <a:pt x="0" y="0"/>
                </a:lnTo>
                <a:close/>
              </a:path>
            </a:pathLst>
          </a:custGeom>
          <a:blipFill>
            <a:blip r:embed="rId8">
              <a:alphaModFix amt="70000"/>
            </a:blip>
            <a:stretch>
              <a:fillRect l="-65317" t="0" r="0" b="0"/>
            </a:stretch>
          </a:blipFill>
        </p:spPr>
      </p:sp>
      <p:sp>
        <p:nvSpPr>
          <p:cNvPr name="TextBox 22" id="22"/>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name="Group 3" id="3"/>
          <p:cNvGrpSpPr>
            <a:grpSpLocks noChangeAspect="true"/>
          </p:cNvGrpSpPr>
          <p:nvPr/>
        </p:nvGrpSpPr>
        <p:grpSpPr>
          <a:xfrm rot="908934">
            <a:off x="9588462" y="-1422994"/>
            <a:ext cx="10088679" cy="698734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765726">
            <a:off x="11578513" y="-4599166"/>
            <a:ext cx="13281015" cy="9198332"/>
            <a:chOff x="0" y="0"/>
            <a:chExt cx="3429000" cy="2374900"/>
          </a:xfrm>
        </p:grpSpPr>
        <p:sp>
          <p:nvSpPr>
            <p:cNvPr name="Freeform 7" id="7"/>
            <p:cNvSpPr/>
            <p:nvPr/>
          </p:nvSpPr>
          <p:spPr>
            <a:xfrm flipH="true" flipV="false" rot="0">
              <a:off x="59944" y="76200"/>
              <a:ext cx="3340100" cy="2235200"/>
            </a:xfrm>
            <a:custGeom>
              <a:avLst/>
              <a:gdLst/>
              <a:ahLst/>
              <a:cxnLst/>
              <a:rect r="r" b="b" t="t" l="l"/>
              <a:pathLst>
                <a:path h="2235200" w="33401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5"/>
              <a:stretch>
                <a:fillRect l="0" t="-60874" r="0" b="-60874"/>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true" flipV="true" rot="-5385030">
            <a:off x="-1199082" y="6229023"/>
            <a:ext cx="12025319" cy="8022072"/>
          </a:xfrm>
          <a:custGeom>
            <a:avLst/>
            <a:gdLst/>
            <a:ahLst/>
            <a:cxnLst/>
            <a:rect r="r" b="b" t="t" l="l"/>
            <a:pathLst>
              <a:path h="8022072" w="12025319">
                <a:moveTo>
                  <a:pt x="12025319" y="8022072"/>
                </a:moveTo>
                <a:lnTo>
                  <a:pt x="0" y="8022072"/>
                </a:lnTo>
                <a:lnTo>
                  <a:pt x="0" y="0"/>
                </a:lnTo>
                <a:lnTo>
                  <a:pt x="12025319" y="0"/>
                </a:lnTo>
                <a:lnTo>
                  <a:pt x="12025319" y="8022072"/>
                </a:lnTo>
                <a:close/>
              </a:path>
            </a:pathLst>
          </a:custGeom>
          <a:blipFill>
            <a:blip r:embed="rId6"/>
            <a:stretch>
              <a:fillRect l="0" t="0" r="0" b="0"/>
            </a:stretch>
          </a:blipFill>
        </p:spPr>
      </p:sp>
      <p:sp>
        <p:nvSpPr>
          <p:cNvPr name="Freeform 10" id="10"/>
          <p:cNvSpPr/>
          <p:nvPr/>
        </p:nvSpPr>
        <p:spPr>
          <a:xfrm flipH="true" flipV="true" rot="5400000">
            <a:off x="5404854" y="4629674"/>
            <a:ext cx="15224019" cy="8022072"/>
          </a:xfrm>
          <a:custGeom>
            <a:avLst/>
            <a:gdLst/>
            <a:ahLst/>
            <a:cxnLst/>
            <a:rect r="r" b="b" t="t" l="l"/>
            <a:pathLst>
              <a:path h="8022072" w="15224019">
                <a:moveTo>
                  <a:pt x="15224019" y="8022072"/>
                </a:moveTo>
                <a:lnTo>
                  <a:pt x="0" y="8022072"/>
                </a:lnTo>
                <a:lnTo>
                  <a:pt x="0" y="0"/>
                </a:lnTo>
                <a:lnTo>
                  <a:pt x="15224019" y="0"/>
                </a:lnTo>
                <a:lnTo>
                  <a:pt x="15224019" y="8022072"/>
                </a:lnTo>
                <a:close/>
              </a:path>
            </a:pathLst>
          </a:custGeom>
          <a:blipFill>
            <a:blip r:embed="rId6"/>
            <a:stretch>
              <a:fillRect l="0" t="-13299" r="0" b="-13299"/>
            </a:stretch>
          </a:blipFill>
        </p:spPr>
      </p:sp>
      <p:sp>
        <p:nvSpPr>
          <p:cNvPr name="Freeform 11" id="11"/>
          <p:cNvSpPr/>
          <p:nvPr/>
        </p:nvSpPr>
        <p:spPr>
          <a:xfrm flipH="false" flipV="false" rot="199622">
            <a:off x="7634974" y="4855614"/>
            <a:ext cx="447385" cy="455933"/>
          </a:xfrm>
          <a:custGeom>
            <a:avLst/>
            <a:gdLst/>
            <a:ahLst/>
            <a:cxnLst/>
            <a:rect r="r" b="b" t="t" l="l"/>
            <a:pathLst>
              <a:path h="455933" w="447385">
                <a:moveTo>
                  <a:pt x="0" y="0"/>
                </a:moveTo>
                <a:lnTo>
                  <a:pt x="447385" y="0"/>
                </a:lnTo>
                <a:lnTo>
                  <a:pt x="447385" y="455934"/>
                </a:lnTo>
                <a:lnTo>
                  <a:pt x="0" y="455934"/>
                </a:lnTo>
                <a:lnTo>
                  <a:pt x="0" y="0"/>
                </a:lnTo>
                <a:close/>
              </a:path>
            </a:pathLst>
          </a:custGeom>
          <a:blipFill>
            <a:blip r:embed="rId7"/>
            <a:stretch>
              <a:fillRect l="0" t="0" r="0" b="0"/>
            </a:stretch>
          </a:blipFill>
        </p:spPr>
      </p:sp>
      <p:grpSp>
        <p:nvGrpSpPr>
          <p:cNvPr name="Group 12" id="12"/>
          <p:cNvGrpSpPr/>
          <p:nvPr/>
        </p:nvGrpSpPr>
        <p:grpSpPr>
          <a:xfrm rot="0">
            <a:off x="1979362" y="6342840"/>
            <a:ext cx="6030030" cy="164522"/>
            <a:chOff x="0" y="0"/>
            <a:chExt cx="8040039" cy="219362"/>
          </a:xfrm>
        </p:grpSpPr>
        <p:sp>
          <p:nvSpPr>
            <p:cNvPr name="Freeform 13" id="13"/>
            <p:cNvSpPr/>
            <p:nvPr/>
          </p:nvSpPr>
          <p:spPr>
            <a:xfrm flipH="false" flipV="false" rot="0">
              <a:off x="0" y="0"/>
              <a:ext cx="6164860" cy="190550"/>
            </a:xfrm>
            <a:custGeom>
              <a:avLst/>
              <a:gdLst/>
              <a:ahLst/>
              <a:cxnLst/>
              <a:rect r="r" b="b" t="t" l="l"/>
              <a:pathLst>
                <a:path h="190550" w="6164860">
                  <a:moveTo>
                    <a:pt x="0" y="0"/>
                  </a:moveTo>
                  <a:lnTo>
                    <a:pt x="6164860" y="0"/>
                  </a:lnTo>
                  <a:lnTo>
                    <a:pt x="616486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944489" y="28812"/>
              <a:ext cx="2095551" cy="190550"/>
            </a:xfrm>
            <a:custGeom>
              <a:avLst/>
              <a:gdLst/>
              <a:ahLst/>
              <a:cxnLst/>
              <a:rect r="r" b="b" t="t" l="l"/>
              <a:pathLst>
                <a:path h="190550" w="2095551">
                  <a:moveTo>
                    <a:pt x="0" y="0"/>
                  </a:moveTo>
                  <a:lnTo>
                    <a:pt x="2095550" y="0"/>
                  </a:lnTo>
                  <a:lnTo>
                    <a:pt x="209555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194188" b="0"/>
              </a:stretch>
            </a:blipFill>
          </p:spPr>
        </p:sp>
      </p:grpSp>
      <p:grpSp>
        <p:nvGrpSpPr>
          <p:cNvPr name="Group 15" id="15"/>
          <p:cNvGrpSpPr/>
          <p:nvPr/>
        </p:nvGrpSpPr>
        <p:grpSpPr>
          <a:xfrm rot="0">
            <a:off x="10229335" y="6392191"/>
            <a:ext cx="6030030" cy="164522"/>
            <a:chOff x="0" y="0"/>
            <a:chExt cx="8040039" cy="219362"/>
          </a:xfrm>
        </p:grpSpPr>
        <p:sp>
          <p:nvSpPr>
            <p:cNvPr name="Freeform 16" id="16"/>
            <p:cNvSpPr/>
            <p:nvPr/>
          </p:nvSpPr>
          <p:spPr>
            <a:xfrm flipH="false" flipV="false" rot="0">
              <a:off x="0" y="0"/>
              <a:ext cx="6164860" cy="190550"/>
            </a:xfrm>
            <a:custGeom>
              <a:avLst/>
              <a:gdLst/>
              <a:ahLst/>
              <a:cxnLst/>
              <a:rect r="r" b="b" t="t" l="l"/>
              <a:pathLst>
                <a:path h="190550" w="6164860">
                  <a:moveTo>
                    <a:pt x="0" y="0"/>
                  </a:moveTo>
                  <a:lnTo>
                    <a:pt x="6164860" y="0"/>
                  </a:lnTo>
                  <a:lnTo>
                    <a:pt x="616486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944489" y="28812"/>
              <a:ext cx="2095551" cy="190550"/>
            </a:xfrm>
            <a:custGeom>
              <a:avLst/>
              <a:gdLst/>
              <a:ahLst/>
              <a:cxnLst/>
              <a:rect r="r" b="b" t="t" l="l"/>
              <a:pathLst>
                <a:path h="190550" w="2095551">
                  <a:moveTo>
                    <a:pt x="0" y="0"/>
                  </a:moveTo>
                  <a:lnTo>
                    <a:pt x="2095550" y="0"/>
                  </a:lnTo>
                  <a:lnTo>
                    <a:pt x="209555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194188" b="0"/>
              </a:stretch>
            </a:blipFill>
          </p:spPr>
        </p:sp>
      </p:grpSp>
      <p:sp>
        <p:nvSpPr>
          <p:cNvPr name="Freeform 18" id="18"/>
          <p:cNvSpPr/>
          <p:nvPr/>
        </p:nvSpPr>
        <p:spPr>
          <a:xfrm flipH="false" flipV="false" rot="-68087">
            <a:off x="15709688" y="4482068"/>
            <a:ext cx="457404" cy="466145"/>
          </a:xfrm>
          <a:custGeom>
            <a:avLst/>
            <a:gdLst/>
            <a:ahLst/>
            <a:cxnLst/>
            <a:rect r="r" b="b" t="t" l="l"/>
            <a:pathLst>
              <a:path h="466145" w="457404">
                <a:moveTo>
                  <a:pt x="0" y="0"/>
                </a:moveTo>
                <a:lnTo>
                  <a:pt x="457405" y="0"/>
                </a:lnTo>
                <a:lnTo>
                  <a:pt x="457405" y="466145"/>
                </a:lnTo>
                <a:lnTo>
                  <a:pt x="0" y="466145"/>
                </a:lnTo>
                <a:lnTo>
                  <a:pt x="0" y="0"/>
                </a:lnTo>
                <a:close/>
              </a:path>
            </a:pathLst>
          </a:custGeom>
          <a:blipFill>
            <a:blip r:embed="rId7"/>
            <a:stretch>
              <a:fillRect l="0" t="0" r="0" b="0"/>
            </a:stretch>
          </a:blipFill>
        </p:spPr>
      </p:sp>
      <p:sp>
        <p:nvSpPr>
          <p:cNvPr name="Freeform 19" id="19"/>
          <p:cNvSpPr/>
          <p:nvPr/>
        </p:nvSpPr>
        <p:spPr>
          <a:xfrm flipH="false" flipV="false" rot="0">
            <a:off x="1153387" y="3800067"/>
            <a:ext cx="7099024" cy="219424"/>
          </a:xfrm>
          <a:custGeom>
            <a:avLst/>
            <a:gdLst/>
            <a:ahLst/>
            <a:cxnLst/>
            <a:rect r="r" b="b" t="t" l="l"/>
            <a:pathLst>
              <a:path h="219424" w="7099024">
                <a:moveTo>
                  <a:pt x="0" y="0"/>
                </a:moveTo>
                <a:lnTo>
                  <a:pt x="7099024" y="0"/>
                </a:lnTo>
                <a:lnTo>
                  <a:pt x="7099024" y="219424"/>
                </a:lnTo>
                <a:lnTo>
                  <a:pt x="0" y="2194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3557059">
            <a:off x="13623500" y="-689603"/>
            <a:ext cx="3802955" cy="4676349"/>
          </a:xfrm>
          <a:custGeom>
            <a:avLst/>
            <a:gdLst/>
            <a:ahLst/>
            <a:cxnLst/>
            <a:rect r="r" b="b" t="t" l="l"/>
            <a:pathLst>
              <a:path h="4676349" w="3802955">
                <a:moveTo>
                  <a:pt x="0" y="0"/>
                </a:moveTo>
                <a:lnTo>
                  <a:pt x="3802955" y="0"/>
                </a:lnTo>
                <a:lnTo>
                  <a:pt x="3802955" y="4676350"/>
                </a:lnTo>
                <a:lnTo>
                  <a:pt x="0" y="46763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1249431" y="1946134"/>
            <a:ext cx="8925495" cy="2720708"/>
          </a:xfrm>
          <a:prstGeom prst="rect">
            <a:avLst/>
          </a:prstGeom>
        </p:spPr>
        <p:txBody>
          <a:bodyPr anchor="t" rtlCol="false" tIns="0" lIns="0" bIns="0" rIns="0">
            <a:spAutoFit/>
          </a:bodyPr>
          <a:lstStyle/>
          <a:p>
            <a:pPr algn="l">
              <a:lnSpc>
                <a:spcPts val="10323"/>
              </a:lnSpc>
            </a:pPr>
            <a:r>
              <a:rPr lang="en-US" sz="10643" spc="287">
                <a:solidFill>
                  <a:srgbClr val="FFFBF2"/>
                </a:solidFill>
                <a:latin typeface="Sugo Display"/>
                <a:ea typeface="Sugo Display"/>
                <a:cs typeface="Sugo Display"/>
                <a:sym typeface="Sugo Display"/>
              </a:rPr>
              <a:t>Transformación</a:t>
            </a:r>
          </a:p>
          <a:p>
            <a:pPr algn="l">
              <a:lnSpc>
                <a:spcPts val="10323"/>
              </a:lnSpc>
            </a:pPr>
          </a:p>
        </p:txBody>
      </p:sp>
      <p:sp>
        <p:nvSpPr>
          <p:cNvPr name="Freeform 22" id="22"/>
          <p:cNvSpPr/>
          <p:nvPr/>
        </p:nvSpPr>
        <p:spPr>
          <a:xfrm flipH="false" flipV="false" rot="-8281520">
            <a:off x="-219275" y="7386676"/>
            <a:ext cx="1142139" cy="2956995"/>
          </a:xfrm>
          <a:custGeom>
            <a:avLst/>
            <a:gdLst/>
            <a:ahLst/>
            <a:cxnLst/>
            <a:rect r="r" b="b" t="t" l="l"/>
            <a:pathLst>
              <a:path h="2956995" w="1142139">
                <a:moveTo>
                  <a:pt x="0" y="0"/>
                </a:moveTo>
                <a:lnTo>
                  <a:pt x="1142140" y="0"/>
                </a:lnTo>
                <a:lnTo>
                  <a:pt x="1142140" y="2956995"/>
                </a:lnTo>
                <a:lnTo>
                  <a:pt x="0" y="2956995"/>
                </a:lnTo>
                <a:lnTo>
                  <a:pt x="0" y="0"/>
                </a:lnTo>
                <a:close/>
              </a:path>
            </a:pathLst>
          </a:custGeom>
          <a:blipFill>
            <a:blip r:embed="rId14">
              <a:alphaModFix amt="88000"/>
            </a:blip>
            <a:stretch>
              <a:fillRect l="0" t="0" r="0" b="0"/>
            </a:stretch>
          </a:blipFill>
        </p:spPr>
      </p:sp>
      <p:sp>
        <p:nvSpPr>
          <p:cNvPr name="Freeform 23" id="23"/>
          <p:cNvSpPr/>
          <p:nvPr/>
        </p:nvSpPr>
        <p:spPr>
          <a:xfrm flipH="false" flipV="false" rot="9815928">
            <a:off x="9276132" y="-560334"/>
            <a:ext cx="1078271" cy="2791640"/>
          </a:xfrm>
          <a:custGeom>
            <a:avLst/>
            <a:gdLst/>
            <a:ahLst/>
            <a:cxnLst/>
            <a:rect r="r" b="b" t="t" l="l"/>
            <a:pathLst>
              <a:path h="2791640" w="1078271">
                <a:moveTo>
                  <a:pt x="0" y="0"/>
                </a:moveTo>
                <a:lnTo>
                  <a:pt x="1078271" y="0"/>
                </a:lnTo>
                <a:lnTo>
                  <a:pt x="1078271" y="2791640"/>
                </a:lnTo>
                <a:lnTo>
                  <a:pt x="0" y="2791640"/>
                </a:lnTo>
                <a:lnTo>
                  <a:pt x="0" y="0"/>
                </a:lnTo>
                <a:close/>
              </a:path>
            </a:pathLst>
          </a:custGeom>
          <a:blipFill>
            <a:blip r:embed="rId14">
              <a:alphaModFix amt="88000"/>
            </a:blip>
            <a:stretch>
              <a:fillRect l="0" t="0" r="0" b="0"/>
            </a:stretch>
          </a:blipFill>
        </p:spPr>
      </p:sp>
      <p:sp>
        <p:nvSpPr>
          <p:cNvPr name="Freeform 24" id="24"/>
          <p:cNvSpPr/>
          <p:nvPr/>
        </p:nvSpPr>
        <p:spPr>
          <a:xfrm flipH="false" flipV="false" rot="-3265068">
            <a:off x="-662749" y="9466722"/>
            <a:ext cx="2274498" cy="1546675"/>
          </a:xfrm>
          <a:custGeom>
            <a:avLst/>
            <a:gdLst/>
            <a:ahLst/>
            <a:cxnLst/>
            <a:rect r="r" b="b" t="t" l="l"/>
            <a:pathLst>
              <a:path h="1546675" w="2274498">
                <a:moveTo>
                  <a:pt x="0" y="0"/>
                </a:moveTo>
                <a:lnTo>
                  <a:pt x="2274499" y="0"/>
                </a:lnTo>
                <a:lnTo>
                  <a:pt x="2274499" y="1546675"/>
                </a:lnTo>
                <a:lnTo>
                  <a:pt x="0" y="1546675"/>
                </a:lnTo>
                <a:lnTo>
                  <a:pt x="0" y="0"/>
                </a:lnTo>
                <a:close/>
              </a:path>
            </a:pathLst>
          </a:custGeom>
          <a:blipFill>
            <a:blip r:embed="rId15">
              <a:alphaModFix amt="70000"/>
            </a:blip>
            <a:stretch>
              <a:fillRect l="-248721" t="0" r="0" b="0"/>
            </a:stretch>
          </a:blipFill>
        </p:spPr>
      </p:sp>
      <p:sp>
        <p:nvSpPr>
          <p:cNvPr name="Freeform 25" id="25"/>
          <p:cNvSpPr/>
          <p:nvPr/>
        </p:nvSpPr>
        <p:spPr>
          <a:xfrm flipH="false" flipV="false" rot="0">
            <a:off x="5495826" y="8449682"/>
            <a:ext cx="2126294" cy="1617237"/>
          </a:xfrm>
          <a:custGeom>
            <a:avLst/>
            <a:gdLst/>
            <a:ahLst/>
            <a:cxnLst/>
            <a:rect r="r" b="b" t="t" l="l"/>
            <a:pathLst>
              <a:path h="1617237" w="2126294">
                <a:moveTo>
                  <a:pt x="0" y="0"/>
                </a:moveTo>
                <a:lnTo>
                  <a:pt x="2126295" y="0"/>
                </a:lnTo>
                <a:lnTo>
                  <a:pt x="2126295" y="1617236"/>
                </a:lnTo>
                <a:lnTo>
                  <a:pt x="0" y="1617236"/>
                </a:lnTo>
                <a:lnTo>
                  <a:pt x="0" y="0"/>
                </a:lnTo>
                <a:close/>
              </a:path>
            </a:pathLst>
          </a:custGeom>
          <a:blipFill>
            <a:blip r:embed="rId16"/>
            <a:stretch>
              <a:fillRect l="0" t="0" r="0" b="0"/>
            </a:stretch>
          </a:blipFill>
        </p:spPr>
      </p:sp>
      <p:sp>
        <p:nvSpPr>
          <p:cNvPr name="Freeform 26" id="26"/>
          <p:cNvSpPr/>
          <p:nvPr/>
        </p:nvSpPr>
        <p:spPr>
          <a:xfrm flipH="false" flipV="false" rot="0">
            <a:off x="2369450" y="8488138"/>
            <a:ext cx="2025171" cy="1540323"/>
          </a:xfrm>
          <a:custGeom>
            <a:avLst/>
            <a:gdLst/>
            <a:ahLst/>
            <a:cxnLst/>
            <a:rect r="r" b="b" t="t" l="l"/>
            <a:pathLst>
              <a:path h="1540323" w="2025171">
                <a:moveTo>
                  <a:pt x="0" y="0"/>
                </a:moveTo>
                <a:lnTo>
                  <a:pt x="2025171" y="0"/>
                </a:lnTo>
                <a:lnTo>
                  <a:pt x="2025171" y="1540324"/>
                </a:lnTo>
                <a:lnTo>
                  <a:pt x="0" y="1540324"/>
                </a:lnTo>
                <a:lnTo>
                  <a:pt x="0" y="0"/>
                </a:lnTo>
                <a:close/>
              </a:path>
            </a:pathLst>
          </a:custGeom>
          <a:blipFill>
            <a:blip r:embed="rId17"/>
            <a:stretch>
              <a:fillRect l="0" t="0" r="0" b="0"/>
            </a:stretch>
          </a:blipFill>
        </p:spPr>
      </p:sp>
      <p:sp>
        <p:nvSpPr>
          <p:cNvPr name="TextBox 27" id="27"/>
          <p:cNvSpPr txBox="true"/>
          <p:nvPr/>
        </p:nvSpPr>
        <p:spPr>
          <a:xfrm rot="0">
            <a:off x="1617763" y="4902606"/>
            <a:ext cx="1503374" cy="1424149"/>
          </a:xfrm>
          <a:prstGeom prst="rect">
            <a:avLst/>
          </a:prstGeom>
        </p:spPr>
        <p:txBody>
          <a:bodyPr anchor="t" rtlCol="false" tIns="0" lIns="0" bIns="0" rIns="0">
            <a:spAutoFit/>
          </a:bodyPr>
          <a:lstStyle/>
          <a:p>
            <a:pPr algn="r">
              <a:lnSpc>
                <a:spcPts val="11494"/>
              </a:lnSpc>
            </a:pPr>
            <a:r>
              <a:rPr lang="en-US" sz="8210" spc="533">
                <a:solidFill>
                  <a:srgbClr val="402B2B"/>
                </a:solidFill>
                <a:latin typeface="Sugo Display"/>
                <a:ea typeface="Sugo Display"/>
                <a:cs typeface="Sugo Display"/>
                <a:sym typeface="Sugo Display"/>
              </a:rPr>
              <a:t>3.1</a:t>
            </a:r>
          </a:p>
        </p:txBody>
      </p:sp>
      <p:sp>
        <p:nvSpPr>
          <p:cNvPr name="TextBox 28" id="28"/>
          <p:cNvSpPr txBox="true"/>
          <p:nvPr/>
        </p:nvSpPr>
        <p:spPr>
          <a:xfrm rot="0">
            <a:off x="3414966" y="5452555"/>
            <a:ext cx="4594426" cy="669925"/>
          </a:xfrm>
          <a:prstGeom prst="rect">
            <a:avLst/>
          </a:prstGeom>
        </p:spPr>
        <p:txBody>
          <a:bodyPr anchor="t" rtlCol="false" tIns="0" lIns="0" bIns="0" rIns="0">
            <a:spAutoFit/>
          </a:bodyPr>
          <a:lstStyle/>
          <a:p>
            <a:pPr algn="l">
              <a:lnSpc>
                <a:spcPts val="5599"/>
              </a:lnSpc>
            </a:pPr>
            <a:r>
              <a:rPr lang="en-US" sz="3999" b="true">
                <a:solidFill>
                  <a:srgbClr val="402B2B"/>
                </a:solidFill>
                <a:latin typeface="Amiko Ultra-Bold"/>
                <a:ea typeface="Amiko Ultra-Bold"/>
                <a:cs typeface="Amiko Ultra-Bold"/>
                <a:sym typeface="Amiko Ultra-Bold"/>
              </a:rPr>
              <a:t>Distribuciones</a:t>
            </a:r>
          </a:p>
        </p:txBody>
      </p:sp>
      <p:sp>
        <p:nvSpPr>
          <p:cNvPr name="TextBox 29" id="29"/>
          <p:cNvSpPr txBox="true"/>
          <p:nvPr/>
        </p:nvSpPr>
        <p:spPr>
          <a:xfrm rot="27714">
            <a:off x="9975632" y="4908649"/>
            <a:ext cx="1503374" cy="1424149"/>
          </a:xfrm>
          <a:prstGeom prst="rect">
            <a:avLst/>
          </a:prstGeom>
        </p:spPr>
        <p:txBody>
          <a:bodyPr anchor="t" rtlCol="false" tIns="0" lIns="0" bIns="0" rIns="0">
            <a:spAutoFit/>
          </a:bodyPr>
          <a:lstStyle/>
          <a:p>
            <a:pPr algn="r">
              <a:lnSpc>
                <a:spcPts val="11494"/>
              </a:lnSpc>
            </a:pPr>
            <a:r>
              <a:rPr lang="en-US" sz="8210" spc="533">
                <a:solidFill>
                  <a:srgbClr val="402B2B"/>
                </a:solidFill>
                <a:latin typeface="Sugo Display"/>
                <a:ea typeface="Sugo Display"/>
                <a:cs typeface="Sugo Display"/>
                <a:sym typeface="Sugo Display"/>
              </a:rPr>
              <a:t>3.2</a:t>
            </a:r>
          </a:p>
        </p:txBody>
      </p:sp>
      <p:sp>
        <p:nvSpPr>
          <p:cNvPr name="TextBox 30" id="30"/>
          <p:cNvSpPr txBox="true"/>
          <p:nvPr/>
        </p:nvSpPr>
        <p:spPr>
          <a:xfrm rot="0">
            <a:off x="11792562" y="5458865"/>
            <a:ext cx="4594426" cy="669925"/>
          </a:xfrm>
          <a:prstGeom prst="rect">
            <a:avLst/>
          </a:prstGeom>
        </p:spPr>
        <p:txBody>
          <a:bodyPr anchor="t" rtlCol="false" tIns="0" lIns="0" bIns="0" rIns="0">
            <a:spAutoFit/>
          </a:bodyPr>
          <a:lstStyle/>
          <a:p>
            <a:pPr algn="l">
              <a:lnSpc>
                <a:spcPts val="5599"/>
              </a:lnSpc>
            </a:pPr>
            <a:r>
              <a:rPr lang="en-US" sz="3999" b="true">
                <a:solidFill>
                  <a:srgbClr val="402B2B"/>
                </a:solidFill>
                <a:latin typeface="Amiko Ultra-Bold"/>
                <a:ea typeface="Amiko Ultra-Bold"/>
                <a:cs typeface="Amiko Ultra-Bold"/>
                <a:sym typeface="Amiko Ultra-Bold"/>
              </a:rPr>
              <a:t>Normalización</a:t>
            </a:r>
          </a:p>
        </p:txBody>
      </p:sp>
      <p:sp>
        <p:nvSpPr>
          <p:cNvPr name="TextBox 31" id="31"/>
          <p:cNvSpPr txBox="true"/>
          <p:nvPr/>
        </p:nvSpPr>
        <p:spPr>
          <a:xfrm rot="0">
            <a:off x="2014445" y="6754220"/>
            <a:ext cx="5376909" cy="1579279"/>
          </a:xfrm>
          <a:prstGeom prst="rect">
            <a:avLst/>
          </a:prstGeom>
        </p:spPr>
        <p:txBody>
          <a:bodyPr anchor="t" rtlCol="false" tIns="0" lIns="0" bIns="0" rIns="0">
            <a:spAutoFit/>
          </a:bodyPr>
          <a:lstStyle/>
          <a:p>
            <a:pPr algn="ctr">
              <a:lnSpc>
                <a:spcPts val="3158"/>
              </a:lnSpc>
            </a:pPr>
            <a:r>
              <a:rPr lang="en-US" sz="2506" spc="-55">
                <a:solidFill>
                  <a:srgbClr val="000000"/>
                </a:solidFill>
                <a:latin typeface="Atkinson Hyperlegible"/>
                <a:ea typeface="Atkinson Hyperlegible"/>
                <a:cs typeface="Atkinson Hyperlegible"/>
                <a:sym typeface="Atkinson Hyperlegible"/>
              </a:rPr>
              <a:t>Experimentamos para ver si podíamos normalizar la distribución de age pero no fue posible, solo la hicimos con media de 0 al final. </a:t>
            </a:r>
          </a:p>
        </p:txBody>
      </p:sp>
      <p:sp>
        <p:nvSpPr>
          <p:cNvPr name="TextBox 32" id="32"/>
          <p:cNvSpPr txBox="true"/>
          <p:nvPr/>
        </p:nvSpPr>
        <p:spPr>
          <a:xfrm rot="0">
            <a:off x="10446484" y="6772324"/>
            <a:ext cx="5376909" cy="1974111"/>
          </a:xfrm>
          <a:prstGeom prst="rect">
            <a:avLst/>
          </a:prstGeom>
        </p:spPr>
        <p:txBody>
          <a:bodyPr anchor="t" rtlCol="false" tIns="0" lIns="0" bIns="0" rIns="0">
            <a:spAutoFit/>
          </a:bodyPr>
          <a:lstStyle/>
          <a:p>
            <a:pPr algn="ctr">
              <a:lnSpc>
                <a:spcPts val="3158"/>
              </a:lnSpc>
            </a:pPr>
            <a:r>
              <a:rPr lang="en-US" sz="2506" spc="-55">
                <a:solidFill>
                  <a:srgbClr val="000000"/>
                </a:solidFill>
                <a:latin typeface="Atkinson Hyperlegible"/>
                <a:ea typeface="Atkinson Hyperlegible"/>
                <a:cs typeface="Atkinson Hyperlegible"/>
                <a:sym typeface="Atkinson Hyperlegible"/>
              </a:rPr>
              <a:t>Como el modelo elegido fue Catboost, este modelo puede manejar variables categóricas sin necesidad de hacer algún tipo de encoding, de igual manera no necesita de normalización.</a:t>
            </a:r>
          </a:p>
        </p:txBody>
      </p:sp>
      <p:sp>
        <p:nvSpPr>
          <p:cNvPr name="TextBox 33" id="33"/>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10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name="Group 3" id="3"/>
          <p:cNvGrpSpPr>
            <a:grpSpLocks noChangeAspect="true"/>
          </p:cNvGrpSpPr>
          <p:nvPr/>
        </p:nvGrpSpPr>
        <p:grpSpPr>
          <a:xfrm rot="908934">
            <a:off x="9588462" y="-1422994"/>
            <a:ext cx="10088679" cy="698734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765726">
            <a:off x="11578513" y="-4599166"/>
            <a:ext cx="13281015" cy="9198332"/>
            <a:chOff x="0" y="0"/>
            <a:chExt cx="3429000" cy="2374900"/>
          </a:xfrm>
        </p:grpSpPr>
        <p:sp>
          <p:nvSpPr>
            <p:cNvPr name="Freeform 7" id="7"/>
            <p:cNvSpPr/>
            <p:nvPr/>
          </p:nvSpPr>
          <p:spPr>
            <a:xfrm flipH="true" flipV="false" rot="0">
              <a:off x="59944" y="76200"/>
              <a:ext cx="3340100" cy="2235200"/>
            </a:xfrm>
            <a:custGeom>
              <a:avLst/>
              <a:gdLst/>
              <a:ahLst/>
              <a:cxnLst/>
              <a:rect r="r" b="b" t="t" l="l"/>
              <a:pathLst>
                <a:path h="2235200" w="33401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5"/>
              <a:stretch>
                <a:fillRect l="0" t="-60874" r="0" b="-60874"/>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true" flipV="true" rot="-5385030">
            <a:off x="-1199082" y="6229023"/>
            <a:ext cx="12025319" cy="8022072"/>
          </a:xfrm>
          <a:custGeom>
            <a:avLst/>
            <a:gdLst/>
            <a:ahLst/>
            <a:cxnLst/>
            <a:rect r="r" b="b" t="t" l="l"/>
            <a:pathLst>
              <a:path h="8022072" w="12025319">
                <a:moveTo>
                  <a:pt x="12025319" y="8022072"/>
                </a:moveTo>
                <a:lnTo>
                  <a:pt x="0" y="8022072"/>
                </a:lnTo>
                <a:lnTo>
                  <a:pt x="0" y="0"/>
                </a:lnTo>
                <a:lnTo>
                  <a:pt x="12025319" y="0"/>
                </a:lnTo>
                <a:lnTo>
                  <a:pt x="12025319" y="8022072"/>
                </a:lnTo>
                <a:close/>
              </a:path>
            </a:pathLst>
          </a:custGeom>
          <a:blipFill>
            <a:blip r:embed="rId6"/>
            <a:stretch>
              <a:fillRect l="0" t="0" r="0" b="0"/>
            </a:stretch>
          </a:blipFill>
        </p:spPr>
      </p:sp>
      <p:sp>
        <p:nvSpPr>
          <p:cNvPr name="Freeform 10" id="10"/>
          <p:cNvSpPr/>
          <p:nvPr/>
        </p:nvSpPr>
        <p:spPr>
          <a:xfrm flipH="true" flipV="true" rot="5400000">
            <a:off x="5404854" y="4629674"/>
            <a:ext cx="15224019" cy="8022072"/>
          </a:xfrm>
          <a:custGeom>
            <a:avLst/>
            <a:gdLst/>
            <a:ahLst/>
            <a:cxnLst/>
            <a:rect r="r" b="b" t="t" l="l"/>
            <a:pathLst>
              <a:path h="8022072" w="15224019">
                <a:moveTo>
                  <a:pt x="15224019" y="8022072"/>
                </a:moveTo>
                <a:lnTo>
                  <a:pt x="0" y="8022072"/>
                </a:lnTo>
                <a:lnTo>
                  <a:pt x="0" y="0"/>
                </a:lnTo>
                <a:lnTo>
                  <a:pt x="15224019" y="0"/>
                </a:lnTo>
                <a:lnTo>
                  <a:pt x="15224019" y="8022072"/>
                </a:lnTo>
                <a:close/>
              </a:path>
            </a:pathLst>
          </a:custGeom>
          <a:blipFill>
            <a:blip r:embed="rId6"/>
            <a:stretch>
              <a:fillRect l="0" t="-13299" r="0" b="-13299"/>
            </a:stretch>
          </a:blipFill>
        </p:spPr>
      </p:sp>
      <p:sp>
        <p:nvSpPr>
          <p:cNvPr name="Freeform 11" id="11"/>
          <p:cNvSpPr/>
          <p:nvPr/>
        </p:nvSpPr>
        <p:spPr>
          <a:xfrm flipH="false" flipV="false" rot="199622">
            <a:off x="7634974" y="4855614"/>
            <a:ext cx="447385" cy="455933"/>
          </a:xfrm>
          <a:custGeom>
            <a:avLst/>
            <a:gdLst/>
            <a:ahLst/>
            <a:cxnLst/>
            <a:rect r="r" b="b" t="t" l="l"/>
            <a:pathLst>
              <a:path h="455933" w="447385">
                <a:moveTo>
                  <a:pt x="0" y="0"/>
                </a:moveTo>
                <a:lnTo>
                  <a:pt x="447385" y="0"/>
                </a:lnTo>
                <a:lnTo>
                  <a:pt x="447385" y="455934"/>
                </a:lnTo>
                <a:lnTo>
                  <a:pt x="0" y="455934"/>
                </a:lnTo>
                <a:lnTo>
                  <a:pt x="0" y="0"/>
                </a:lnTo>
                <a:close/>
              </a:path>
            </a:pathLst>
          </a:custGeom>
          <a:blipFill>
            <a:blip r:embed="rId7"/>
            <a:stretch>
              <a:fillRect l="0" t="0" r="0" b="0"/>
            </a:stretch>
          </a:blipFill>
        </p:spPr>
      </p:sp>
      <p:grpSp>
        <p:nvGrpSpPr>
          <p:cNvPr name="Group 12" id="12"/>
          <p:cNvGrpSpPr/>
          <p:nvPr/>
        </p:nvGrpSpPr>
        <p:grpSpPr>
          <a:xfrm rot="0">
            <a:off x="1979362" y="6342840"/>
            <a:ext cx="6030030" cy="164522"/>
            <a:chOff x="0" y="0"/>
            <a:chExt cx="8040039" cy="219362"/>
          </a:xfrm>
        </p:grpSpPr>
        <p:sp>
          <p:nvSpPr>
            <p:cNvPr name="Freeform 13" id="13"/>
            <p:cNvSpPr/>
            <p:nvPr/>
          </p:nvSpPr>
          <p:spPr>
            <a:xfrm flipH="false" flipV="false" rot="0">
              <a:off x="0" y="0"/>
              <a:ext cx="6164860" cy="190550"/>
            </a:xfrm>
            <a:custGeom>
              <a:avLst/>
              <a:gdLst/>
              <a:ahLst/>
              <a:cxnLst/>
              <a:rect r="r" b="b" t="t" l="l"/>
              <a:pathLst>
                <a:path h="190550" w="6164860">
                  <a:moveTo>
                    <a:pt x="0" y="0"/>
                  </a:moveTo>
                  <a:lnTo>
                    <a:pt x="6164860" y="0"/>
                  </a:lnTo>
                  <a:lnTo>
                    <a:pt x="616486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944489" y="28812"/>
              <a:ext cx="2095551" cy="190550"/>
            </a:xfrm>
            <a:custGeom>
              <a:avLst/>
              <a:gdLst/>
              <a:ahLst/>
              <a:cxnLst/>
              <a:rect r="r" b="b" t="t" l="l"/>
              <a:pathLst>
                <a:path h="190550" w="2095551">
                  <a:moveTo>
                    <a:pt x="0" y="0"/>
                  </a:moveTo>
                  <a:lnTo>
                    <a:pt x="2095550" y="0"/>
                  </a:lnTo>
                  <a:lnTo>
                    <a:pt x="209555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194188" b="0"/>
              </a:stretch>
            </a:blipFill>
          </p:spPr>
        </p:sp>
      </p:grpSp>
      <p:grpSp>
        <p:nvGrpSpPr>
          <p:cNvPr name="Group 15" id="15"/>
          <p:cNvGrpSpPr/>
          <p:nvPr/>
        </p:nvGrpSpPr>
        <p:grpSpPr>
          <a:xfrm rot="0">
            <a:off x="10213411" y="4038798"/>
            <a:ext cx="6030030" cy="164522"/>
            <a:chOff x="0" y="0"/>
            <a:chExt cx="8040039" cy="219362"/>
          </a:xfrm>
        </p:grpSpPr>
        <p:sp>
          <p:nvSpPr>
            <p:cNvPr name="Freeform 16" id="16"/>
            <p:cNvSpPr/>
            <p:nvPr/>
          </p:nvSpPr>
          <p:spPr>
            <a:xfrm flipH="false" flipV="false" rot="0">
              <a:off x="0" y="0"/>
              <a:ext cx="6164860" cy="190550"/>
            </a:xfrm>
            <a:custGeom>
              <a:avLst/>
              <a:gdLst/>
              <a:ahLst/>
              <a:cxnLst/>
              <a:rect r="r" b="b" t="t" l="l"/>
              <a:pathLst>
                <a:path h="190550" w="6164860">
                  <a:moveTo>
                    <a:pt x="0" y="0"/>
                  </a:moveTo>
                  <a:lnTo>
                    <a:pt x="6164860" y="0"/>
                  </a:lnTo>
                  <a:lnTo>
                    <a:pt x="616486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944489" y="28812"/>
              <a:ext cx="2095551" cy="190550"/>
            </a:xfrm>
            <a:custGeom>
              <a:avLst/>
              <a:gdLst/>
              <a:ahLst/>
              <a:cxnLst/>
              <a:rect r="r" b="b" t="t" l="l"/>
              <a:pathLst>
                <a:path h="190550" w="2095551">
                  <a:moveTo>
                    <a:pt x="0" y="0"/>
                  </a:moveTo>
                  <a:lnTo>
                    <a:pt x="2095550" y="0"/>
                  </a:lnTo>
                  <a:lnTo>
                    <a:pt x="209555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194188" b="0"/>
              </a:stretch>
            </a:blipFill>
          </p:spPr>
        </p:sp>
      </p:grpSp>
      <p:sp>
        <p:nvSpPr>
          <p:cNvPr name="Freeform 18" id="18"/>
          <p:cNvSpPr/>
          <p:nvPr/>
        </p:nvSpPr>
        <p:spPr>
          <a:xfrm flipH="false" flipV="false" rot="0">
            <a:off x="1153387" y="3800067"/>
            <a:ext cx="7099024" cy="219424"/>
          </a:xfrm>
          <a:custGeom>
            <a:avLst/>
            <a:gdLst/>
            <a:ahLst/>
            <a:cxnLst/>
            <a:rect r="r" b="b" t="t" l="l"/>
            <a:pathLst>
              <a:path h="219424" w="7099024">
                <a:moveTo>
                  <a:pt x="0" y="0"/>
                </a:moveTo>
                <a:lnTo>
                  <a:pt x="7099024" y="0"/>
                </a:lnTo>
                <a:lnTo>
                  <a:pt x="7099024" y="219424"/>
                </a:lnTo>
                <a:lnTo>
                  <a:pt x="0" y="2194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3557059">
            <a:off x="15531977" y="-1720816"/>
            <a:ext cx="3802955" cy="4676349"/>
          </a:xfrm>
          <a:custGeom>
            <a:avLst/>
            <a:gdLst/>
            <a:ahLst/>
            <a:cxnLst/>
            <a:rect r="r" b="b" t="t" l="l"/>
            <a:pathLst>
              <a:path h="4676349" w="3802955">
                <a:moveTo>
                  <a:pt x="0" y="0"/>
                </a:moveTo>
                <a:lnTo>
                  <a:pt x="3802955" y="0"/>
                </a:lnTo>
                <a:lnTo>
                  <a:pt x="3802955" y="4676349"/>
                </a:lnTo>
                <a:lnTo>
                  <a:pt x="0" y="46763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1153387" y="817384"/>
            <a:ext cx="8925495" cy="4025633"/>
          </a:xfrm>
          <a:prstGeom prst="rect">
            <a:avLst/>
          </a:prstGeom>
        </p:spPr>
        <p:txBody>
          <a:bodyPr anchor="t" rtlCol="false" tIns="0" lIns="0" bIns="0" rIns="0">
            <a:spAutoFit/>
          </a:bodyPr>
          <a:lstStyle/>
          <a:p>
            <a:pPr algn="l">
              <a:lnSpc>
                <a:spcPts val="10323"/>
              </a:lnSpc>
            </a:pPr>
            <a:r>
              <a:rPr lang="en-US" sz="10643" spc="287">
                <a:solidFill>
                  <a:srgbClr val="FFFBF2"/>
                </a:solidFill>
                <a:latin typeface="Sugo Display"/>
                <a:ea typeface="Sugo Display"/>
                <a:cs typeface="Sugo Display"/>
                <a:sym typeface="Sugo Display"/>
              </a:rPr>
              <a:t>Feature Engineering</a:t>
            </a:r>
          </a:p>
          <a:p>
            <a:pPr algn="l">
              <a:lnSpc>
                <a:spcPts val="10323"/>
              </a:lnSpc>
            </a:pPr>
          </a:p>
        </p:txBody>
      </p:sp>
      <p:sp>
        <p:nvSpPr>
          <p:cNvPr name="TextBox 21" id="21"/>
          <p:cNvSpPr txBox="true"/>
          <p:nvPr/>
        </p:nvSpPr>
        <p:spPr>
          <a:xfrm rot="0">
            <a:off x="10430560" y="2995010"/>
            <a:ext cx="4594426" cy="844551"/>
          </a:xfrm>
          <a:prstGeom prst="rect">
            <a:avLst/>
          </a:prstGeom>
        </p:spPr>
        <p:txBody>
          <a:bodyPr anchor="t" rtlCol="false" tIns="0" lIns="0" bIns="0" rIns="0">
            <a:spAutoFit/>
          </a:bodyPr>
          <a:lstStyle/>
          <a:p>
            <a:pPr algn="l">
              <a:lnSpc>
                <a:spcPts val="6999"/>
              </a:lnSpc>
            </a:pPr>
            <a:r>
              <a:rPr lang="en-US" sz="4999" b="true">
                <a:solidFill>
                  <a:srgbClr val="402B2B"/>
                </a:solidFill>
                <a:latin typeface="Amiko Ultra-Bold"/>
                <a:ea typeface="Amiko Ultra-Bold"/>
                <a:cs typeface="Amiko Ultra-Bold"/>
                <a:sym typeface="Amiko Ultra-Bold"/>
              </a:rPr>
              <a:t>Por qué?</a:t>
            </a:r>
          </a:p>
        </p:txBody>
      </p:sp>
      <p:sp>
        <p:nvSpPr>
          <p:cNvPr name="TextBox 22" id="22"/>
          <p:cNvSpPr txBox="true"/>
          <p:nvPr/>
        </p:nvSpPr>
        <p:spPr>
          <a:xfrm rot="0">
            <a:off x="2014445" y="6754220"/>
            <a:ext cx="5376909" cy="3295601"/>
          </a:xfrm>
          <a:prstGeom prst="rect">
            <a:avLst/>
          </a:prstGeom>
        </p:spPr>
        <p:txBody>
          <a:bodyPr anchor="t" rtlCol="false" tIns="0" lIns="0" bIns="0" rIns="0">
            <a:spAutoFit/>
          </a:bodyPr>
          <a:lstStyle/>
          <a:p>
            <a:pPr algn="just">
              <a:lnSpc>
                <a:spcPts val="3158"/>
              </a:lnSpc>
            </a:pPr>
            <a:r>
              <a:rPr lang="en-US" sz="2506" spc="-55">
                <a:solidFill>
                  <a:srgbClr val="000000"/>
                </a:solidFill>
                <a:latin typeface="Atkinson Hyperlegible"/>
                <a:ea typeface="Atkinson Hyperlegible"/>
                <a:cs typeface="Atkinson Hyperlegible"/>
                <a:sym typeface="Atkinson Hyperlegible"/>
              </a:rPr>
              <a:t>Variables creadas:</a:t>
            </a:r>
          </a:p>
          <a:p>
            <a:pPr algn="just"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Family</a:t>
            </a:r>
          </a:p>
          <a:p>
            <a:pPr algn="just"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Alone+Pclass1</a:t>
            </a:r>
          </a:p>
          <a:p>
            <a:pPr algn="just"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Alone+Pclass3</a:t>
            </a:r>
          </a:p>
          <a:p>
            <a:pPr algn="just">
              <a:lnSpc>
                <a:spcPts val="3158"/>
              </a:lnSpc>
            </a:pPr>
          </a:p>
          <a:p>
            <a:pPr algn="just">
              <a:lnSpc>
                <a:spcPts val="3158"/>
              </a:lnSpc>
            </a:pPr>
            <a:r>
              <a:rPr lang="en-US" sz="2506" spc="-55">
                <a:solidFill>
                  <a:srgbClr val="000000"/>
                </a:solidFill>
                <a:latin typeface="Atkinson Hyperlegible"/>
                <a:ea typeface="Atkinson Hyperlegible"/>
                <a:cs typeface="Atkinson Hyperlegible"/>
                <a:sym typeface="Atkinson Hyperlegible"/>
              </a:rPr>
              <a:t>Eliminadas:</a:t>
            </a:r>
          </a:p>
          <a:p>
            <a:pPr algn="just"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SibSp</a:t>
            </a:r>
          </a:p>
          <a:p>
            <a:pPr algn="just"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Parch</a:t>
            </a:r>
          </a:p>
        </p:txBody>
      </p:sp>
      <p:sp>
        <p:nvSpPr>
          <p:cNvPr name="TextBox 23" id="23"/>
          <p:cNvSpPr txBox="true"/>
          <p:nvPr/>
        </p:nvSpPr>
        <p:spPr>
          <a:xfrm rot="0">
            <a:off x="10430560" y="4418931"/>
            <a:ext cx="5376909" cy="6057851"/>
          </a:xfrm>
          <a:prstGeom prst="rect">
            <a:avLst/>
          </a:prstGeom>
        </p:spPr>
        <p:txBody>
          <a:bodyPr anchor="t" rtlCol="false" tIns="0" lIns="0" bIns="0" rIns="0">
            <a:spAutoFit/>
          </a:bodyPr>
          <a:lstStyle/>
          <a:p>
            <a:pPr algn="l">
              <a:lnSpc>
                <a:spcPts val="3158"/>
              </a:lnSpc>
            </a:pPr>
            <a:r>
              <a:rPr lang="en-US" sz="2506" spc="-55">
                <a:solidFill>
                  <a:srgbClr val="000000"/>
                </a:solidFill>
                <a:latin typeface="Atkinson Hyperlegible"/>
                <a:ea typeface="Atkinson Hyperlegible"/>
                <a:cs typeface="Atkinson Hyperlegible"/>
                <a:sym typeface="Atkinson Hyperlegible"/>
              </a:rPr>
              <a:t>El modelo estaba capturando bien las interacciones del sexo, creímos que no era necesario agregar nada respecto a esa variable.</a:t>
            </a:r>
          </a:p>
          <a:p>
            <a:pPr algn="l"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Family: para capurar 'SibSp' y 'Parch' en una variable.</a:t>
            </a:r>
          </a:p>
          <a:p>
            <a:pPr algn="l"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Alone+Pclass1: Las personas viajando solas tiene más posibilidad de morir, pero cuál es la excepción? Las personas que están en primera clase.</a:t>
            </a:r>
          </a:p>
          <a:p>
            <a:pPr algn="l" marL="541131" indent="-270565" lvl="1">
              <a:lnSpc>
                <a:spcPts val="3158"/>
              </a:lnSpc>
              <a:buFont typeface="Arial"/>
              <a:buChar char="•"/>
            </a:pPr>
            <a:r>
              <a:rPr lang="en-US" sz="2506" spc="-55">
                <a:solidFill>
                  <a:srgbClr val="000000"/>
                </a:solidFill>
                <a:latin typeface="Atkinson Hyperlegible"/>
                <a:ea typeface="Atkinson Hyperlegible"/>
                <a:cs typeface="Atkinson Hyperlegible"/>
                <a:sym typeface="Atkinson Hyperlegible"/>
              </a:rPr>
              <a:t>Alone+Pclass3: Capturar el grupo con más posibilidades de morir.</a:t>
            </a:r>
          </a:p>
          <a:p>
            <a:pPr algn="just">
              <a:lnSpc>
                <a:spcPts val="3158"/>
              </a:lnSpc>
            </a:pPr>
          </a:p>
          <a:p>
            <a:pPr algn="just">
              <a:lnSpc>
                <a:spcPts val="3158"/>
              </a:lnSpc>
            </a:pPr>
          </a:p>
        </p:txBody>
      </p:sp>
      <p:sp>
        <p:nvSpPr>
          <p:cNvPr name="Freeform 24" id="24"/>
          <p:cNvSpPr/>
          <p:nvPr/>
        </p:nvSpPr>
        <p:spPr>
          <a:xfrm flipH="false" flipV="false" rot="-8281520">
            <a:off x="-219275" y="7386676"/>
            <a:ext cx="1142139" cy="2956995"/>
          </a:xfrm>
          <a:custGeom>
            <a:avLst/>
            <a:gdLst/>
            <a:ahLst/>
            <a:cxnLst/>
            <a:rect r="r" b="b" t="t" l="l"/>
            <a:pathLst>
              <a:path h="2956995" w="1142139">
                <a:moveTo>
                  <a:pt x="0" y="0"/>
                </a:moveTo>
                <a:lnTo>
                  <a:pt x="1142140" y="0"/>
                </a:lnTo>
                <a:lnTo>
                  <a:pt x="1142140" y="2956995"/>
                </a:lnTo>
                <a:lnTo>
                  <a:pt x="0" y="2956995"/>
                </a:lnTo>
                <a:lnTo>
                  <a:pt x="0" y="0"/>
                </a:lnTo>
                <a:close/>
              </a:path>
            </a:pathLst>
          </a:custGeom>
          <a:blipFill>
            <a:blip r:embed="rId14">
              <a:alphaModFix amt="88000"/>
            </a:blip>
            <a:stretch>
              <a:fillRect l="0" t="0" r="0" b="0"/>
            </a:stretch>
          </a:blipFill>
        </p:spPr>
      </p:sp>
      <p:sp>
        <p:nvSpPr>
          <p:cNvPr name="Freeform 25" id="25"/>
          <p:cNvSpPr/>
          <p:nvPr/>
        </p:nvSpPr>
        <p:spPr>
          <a:xfrm flipH="false" flipV="false" rot="9815928">
            <a:off x="9276132" y="-560334"/>
            <a:ext cx="1078271" cy="2791640"/>
          </a:xfrm>
          <a:custGeom>
            <a:avLst/>
            <a:gdLst/>
            <a:ahLst/>
            <a:cxnLst/>
            <a:rect r="r" b="b" t="t" l="l"/>
            <a:pathLst>
              <a:path h="2791640" w="1078271">
                <a:moveTo>
                  <a:pt x="0" y="0"/>
                </a:moveTo>
                <a:lnTo>
                  <a:pt x="1078271" y="0"/>
                </a:lnTo>
                <a:lnTo>
                  <a:pt x="1078271" y="2791640"/>
                </a:lnTo>
                <a:lnTo>
                  <a:pt x="0" y="2791640"/>
                </a:lnTo>
                <a:lnTo>
                  <a:pt x="0" y="0"/>
                </a:lnTo>
                <a:close/>
              </a:path>
            </a:pathLst>
          </a:custGeom>
          <a:blipFill>
            <a:blip r:embed="rId14">
              <a:alphaModFix amt="88000"/>
            </a:blip>
            <a:stretch>
              <a:fillRect l="0" t="0" r="0" b="0"/>
            </a:stretch>
          </a:blipFill>
        </p:spPr>
      </p:sp>
      <p:sp>
        <p:nvSpPr>
          <p:cNvPr name="Freeform 26" id="26"/>
          <p:cNvSpPr/>
          <p:nvPr/>
        </p:nvSpPr>
        <p:spPr>
          <a:xfrm flipH="false" flipV="false" rot="-3265068">
            <a:off x="-662749" y="9466722"/>
            <a:ext cx="2274498" cy="1546675"/>
          </a:xfrm>
          <a:custGeom>
            <a:avLst/>
            <a:gdLst/>
            <a:ahLst/>
            <a:cxnLst/>
            <a:rect r="r" b="b" t="t" l="l"/>
            <a:pathLst>
              <a:path h="1546675" w="2274498">
                <a:moveTo>
                  <a:pt x="0" y="0"/>
                </a:moveTo>
                <a:lnTo>
                  <a:pt x="2274499" y="0"/>
                </a:lnTo>
                <a:lnTo>
                  <a:pt x="2274499" y="1546675"/>
                </a:lnTo>
                <a:lnTo>
                  <a:pt x="0" y="1546675"/>
                </a:lnTo>
                <a:lnTo>
                  <a:pt x="0" y="0"/>
                </a:lnTo>
                <a:close/>
              </a:path>
            </a:pathLst>
          </a:custGeom>
          <a:blipFill>
            <a:blip r:embed="rId15">
              <a:alphaModFix amt="70000"/>
            </a:blip>
            <a:stretch>
              <a:fillRect l="-248721" t="0" r="0" b="0"/>
            </a:stretch>
          </a:blipFill>
        </p:spPr>
      </p:sp>
      <p:sp>
        <p:nvSpPr>
          <p:cNvPr name="TextBox 27" id="27"/>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11</a:t>
            </a:r>
          </a:p>
        </p:txBody>
      </p:sp>
      <p:sp>
        <p:nvSpPr>
          <p:cNvPr name="TextBox 28" id="28"/>
          <p:cNvSpPr txBox="true"/>
          <p:nvPr/>
        </p:nvSpPr>
        <p:spPr>
          <a:xfrm rot="0">
            <a:off x="1617763" y="4902606"/>
            <a:ext cx="1503374" cy="1424149"/>
          </a:xfrm>
          <a:prstGeom prst="rect">
            <a:avLst/>
          </a:prstGeom>
        </p:spPr>
        <p:txBody>
          <a:bodyPr anchor="t" rtlCol="false" tIns="0" lIns="0" bIns="0" rIns="0">
            <a:spAutoFit/>
          </a:bodyPr>
          <a:lstStyle/>
          <a:p>
            <a:pPr algn="r">
              <a:lnSpc>
                <a:spcPts val="11494"/>
              </a:lnSpc>
            </a:pPr>
            <a:r>
              <a:rPr lang="en-US" sz="8210" spc="533">
                <a:solidFill>
                  <a:srgbClr val="402B2B"/>
                </a:solidFill>
                <a:latin typeface="Sugo Display"/>
                <a:ea typeface="Sugo Display"/>
                <a:cs typeface="Sugo Display"/>
                <a:sym typeface="Sugo Display"/>
              </a:rPr>
              <a:t>3.3</a:t>
            </a:r>
          </a:p>
        </p:txBody>
      </p:sp>
      <p:sp>
        <p:nvSpPr>
          <p:cNvPr name="TextBox 29" id="29"/>
          <p:cNvSpPr txBox="true"/>
          <p:nvPr/>
        </p:nvSpPr>
        <p:spPr>
          <a:xfrm rot="0">
            <a:off x="3414966" y="5452555"/>
            <a:ext cx="4594426" cy="669925"/>
          </a:xfrm>
          <a:prstGeom prst="rect">
            <a:avLst/>
          </a:prstGeom>
        </p:spPr>
        <p:txBody>
          <a:bodyPr anchor="t" rtlCol="false" tIns="0" lIns="0" bIns="0" rIns="0">
            <a:spAutoFit/>
          </a:bodyPr>
          <a:lstStyle/>
          <a:p>
            <a:pPr algn="l">
              <a:lnSpc>
                <a:spcPts val="5599"/>
              </a:lnSpc>
            </a:pPr>
            <a:r>
              <a:rPr lang="en-US" sz="3999" b="true">
                <a:solidFill>
                  <a:srgbClr val="402B2B"/>
                </a:solidFill>
                <a:latin typeface="Amiko Ultra-Bold"/>
                <a:ea typeface="Amiko Ultra-Bold"/>
                <a:cs typeface="Amiko Ultra-Bold"/>
                <a:sym typeface="Amiko Ultra-Bold"/>
              </a:rPr>
              <a:t>Variaçbles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name="Group 3" id="3"/>
          <p:cNvGrpSpPr>
            <a:grpSpLocks noChangeAspect="true"/>
          </p:cNvGrpSpPr>
          <p:nvPr/>
        </p:nvGrpSpPr>
        <p:grpSpPr>
          <a:xfrm rot="908934">
            <a:off x="9588462" y="-1422994"/>
            <a:ext cx="10088679" cy="698734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765726">
            <a:off x="11578513" y="-4599166"/>
            <a:ext cx="13281015" cy="9198332"/>
            <a:chOff x="0" y="0"/>
            <a:chExt cx="3429000" cy="2374900"/>
          </a:xfrm>
        </p:grpSpPr>
        <p:sp>
          <p:nvSpPr>
            <p:cNvPr name="Freeform 7" id="7"/>
            <p:cNvSpPr/>
            <p:nvPr/>
          </p:nvSpPr>
          <p:spPr>
            <a:xfrm flipH="true" flipV="false" rot="0">
              <a:off x="59944" y="76200"/>
              <a:ext cx="3340100" cy="2235200"/>
            </a:xfrm>
            <a:custGeom>
              <a:avLst/>
              <a:gdLst/>
              <a:ahLst/>
              <a:cxnLst/>
              <a:rect r="r" b="b" t="t" l="l"/>
              <a:pathLst>
                <a:path h="2235200" w="33401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5"/>
              <a:stretch>
                <a:fillRect l="0" t="-60874" r="0" b="-60874"/>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true" flipV="true" rot="-5385030">
            <a:off x="-1199082" y="6229023"/>
            <a:ext cx="12025319" cy="8022072"/>
          </a:xfrm>
          <a:custGeom>
            <a:avLst/>
            <a:gdLst/>
            <a:ahLst/>
            <a:cxnLst/>
            <a:rect r="r" b="b" t="t" l="l"/>
            <a:pathLst>
              <a:path h="8022072" w="12025319">
                <a:moveTo>
                  <a:pt x="12025319" y="8022072"/>
                </a:moveTo>
                <a:lnTo>
                  <a:pt x="0" y="8022072"/>
                </a:lnTo>
                <a:lnTo>
                  <a:pt x="0" y="0"/>
                </a:lnTo>
                <a:lnTo>
                  <a:pt x="12025319" y="0"/>
                </a:lnTo>
                <a:lnTo>
                  <a:pt x="12025319" y="8022072"/>
                </a:lnTo>
                <a:close/>
              </a:path>
            </a:pathLst>
          </a:custGeom>
          <a:blipFill>
            <a:blip r:embed="rId6"/>
            <a:stretch>
              <a:fillRect l="0" t="0" r="0" b="0"/>
            </a:stretch>
          </a:blipFill>
        </p:spPr>
      </p:sp>
      <p:sp>
        <p:nvSpPr>
          <p:cNvPr name="Freeform 10" id="10"/>
          <p:cNvSpPr/>
          <p:nvPr/>
        </p:nvSpPr>
        <p:spPr>
          <a:xfrm flipH="true" flipV="true" rot="5400000">
            <a:off x="7004204" y="6229023"/>
            <a:ext cx="12025319" cy="8022072"/>
          </a:xfrm>
          <a:custGeom>
            <a:avLst/>
            <a:gdLst/>
            <a:ahLst/>
            <a:cxnLst/>
            <a:rect r="r" b="b" t="t" l="l"/>
            <a:pathLst>
              <a:path h="8022072" w="12025319">
                <a:moveTo>
                  <a:pt x="12025319" y="8022072"/>
                </a:moveTo>
                <a:lnTo>
                  <a:pt x="0" y="8022072"/>
                </a:lnTo>
                <a:lnTo>
                  <a:pt x="0" y="0"/>
                </a:lnTo>
                <a:lnTo>
                  <a:pt x="12025319" y="0"/>
                </a:lnTo>
                <a:lnTo>
                  <a:pt x="12025319" y="8022072"/>
                </a:lnTo>
                <a:close/>
              </a:path>
            </a:pathLst>
          </a:custGeom>
          <a:blipFill>
            <a:blip r:embed="rId6"/>
            <a:stretch>
              <a:fillRect l="0" t="0" r="0" b="0"/>
            </a:stretch>
          </a:blipFill>
        </p:spPr>
      </p:sp>
      <p:sp>
        <p:nvSpPr>
          <p:cNvPr name="Freeform 11" id="11"/>
          <p:cNvSpPr/>
          <p:nvPr/>
        </p:nvSpPr>
        <p:spPr>
          <a:xfrm flipH="false" flipV="false" rot="199622">
            <a:off x="7634974" y="4855614"/>
            <a:ext cx="447385" cy="455933"/>
          </a:xfrm>
          <a:custGeom>
            <a:avLst/>
            <a:gdLst/>
            <a:ahLst/>
            <a:cxnLst/>
            <a:rect r="r" b="b" t="t" l="l"/>
            <a:pathLst>
              <a:path h="455933" w="447385">
                <a:moveTo>
                  <a:pt x="0" y="0"/>
                </a:moveTo>
                <a:lnTo>
                  <a:pt x="447385" y="0"/>
                </a:lnTo>
                <a:lnTo>
                  <a:pt x="447385" y="455934"/>
                </a:lnTo>
                <a:lnTo>
                  <a:pt x="0" y="455934"/>
                </a:lnTo>
                <a:lnTo>
                  <a:pt x="0" y="0"/>
                </a:lnTo>
                <a:close/>
              </a:path>
            </a:pathLst>
          </a:custGeom>
          <a:blipFill>
            <a:blip r:embed="rId7"/>
            <a:stretch>
              <a:fillRect l="0" t="0" r="0" b="0"/>
            </a:stretch>
          </a:blipFill>
        </p:spPr>
      </p:sp>
      <p:grpSp>
        <p:nvGrpSpPr>
          <p:cNvPr name="Group 12" id="12"/>
          <p:cNvGrpSpPr/>
          <p:nvPr/>
        </p:nvGrpSpPr>
        <p:grpSpPr>
          <a:xfrm rot="0">
            <a:off x="1979362" y="6342840"/>
            <a:ext cx="6030030" cy="164522"/>
            <a:chOff x="0" y="0"/>
            <a:chExt cx="8040039" cy="219362"/>
          </a:xfrm>
        </p:grpSpPr>
        <p:sp>
          <p:nvSpPr>
            <p:cNvPr name="Freeform 13" id="13"/>
            <p:cNvSpPr/>
            <p:nvPr/>
          </p:nvSpPr>
          <p:spPr>
            <a:xfrm flipH="false" flipV="false" rot="0">
              <a:off x="0" y="0"/>
              <a:ext cx="6164860" cy="190550"/>
            </a:xfrm>
            <a:custGeom>
              <a:avLst/>
              <a:gdLst/>
              <a:ahLst/>
              <a:cxnLst/>
              <a:rect r="r" b="b" t="t" l="l"/>
              <a:pathLst>
                <a:path h="190550" w="6164860">
                  <a:moveTo>
                    <a:pt x="0" y="0"/>
                  </a:moveTo>
                  <a:lnTo>
                    <a:pt x="6164860" y="0"/>
                  </a:lnTo>
                  <a:lnTo>
                    <a:pt x="616486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944489" y="28812"/>
              <a:ext cx="2095551" cy="190550"/>
            </a:xfrm>
            <a:custGeom>
              <a:avLst/>
              <a:gdLst/>
              <a:ahLst/>
              <a:cxnLst/>
              <a:rect r="r" b="b" t="t" l="l"/>
              <a:pathLst>
                <a:path h="190550" w="2095551">
                  <a:moveTo>
                    <a:pt x="0" y="0"/>
                  </a:moveTo>
                  <a:lnTo>
                    <a:pt x="2095550" y="0"/>
                  </a:lnTo>
                  <a:lnTo>
                    <a:pt x="209555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194188" b="0"/>
              </a:stretch>
            </a:blipFill>
          </p:spPr>
        </p:sp>
      </p:grpSp>
      <p:grpSp>
        <p:nvGrpSpPr>
          <p:cNvPr name="Group 15" id="15"/>
          <p:cNvGrpSpPr/>
          <p:nvPr/>
        </p:nvGrpSpPr>
        <p:grpSpPr>
          <a:xfrm rot="0">
            <a:off x="10229335" y="6392191"/>
            <a:ext cx="6030030" cy="164522"/>
            <a:chOff x="0" y="0"/>
            <a:chExt cx="8040039" cy="219362"/>
          </a:xfrm>
        </p:grpSpPr>
        <p:sp>
          <p:nvSpPr>
            <p:cNvPr name="Freeform 16" id="16"/>
            <p:cNvSpPr/>
            <p:nvPr/>
          </p:nvSpPr>
          <p:spPr>
            <a:xfrm flipH="false" flipV="false" rot="0">
              <a:off x="0" y="0"/>
              <a:ext cx="6164860" cy="190550"/>
            </a:xfrm>
            <a:custGeom>
              <a:avLst/>
              <a:gdLst/>
              <a:ahLst/>
              <a:cxnLst/>
              <a:rect r="r" b="b" t="t" l="l"/>
              <a:pathLst>
                <a:path h="190550" w="6164860">
                  <a:moveTo>
                    <a:pt x="0" y="0"/>
                  </a:moveTo>
                  <a:lnTo>
                    <a:pt x="6164860" y="0"/>
                  </a:lnTo>
                  <a:lnTo>
                    <a:pt x="616486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944489" y="28812"/>
              <a:ext cx="2095551" cy="190550"/>
            </a:xfrm>
            <a:custGeom>
              <a:avLst/>
              <a:gdLst/>
              <a:ahLst/>
              <a:cxnLst/>
              <a:rect r="r" b="b" t="t" l="l"/>
              <a:pathLst>
                <a:path h="190550" w="2095551">
                  <a:moveTo>
                    <a:pt x="0" y="0"/>
                  </a:moveTo>
                  <a:lnTo>
                    <a:pt x="2095550" y="0"/>
                  </a:lnTo>
                  <a:lnTo>
                    <a:pt x="209555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l="0" t="0" r="-194188" b="0"/>
              </a:stretch>
            </a:blipFill>
          </p:spPr>
        </p:sp>
      </p:grpSp>
      <p:sp>
        <p:nvSpPr>
          <p:cNvPr name="Freeform 18" id="18"/>
          <p:cNvSpPr/>
          <p:nvPr/>
        </p:nvSpPr>
        <p:spPr>
          <a:xfrm flipH="false" flipV="false" rot="-68087">
            <a:off x="15709688" y="4482068"/>
            <a:ext cx="457404" cy="466145"/>
          </a:xfrm>
          <a:custGeom>
            <a:avLst/>
            <a:gdLst/>
            <a:ahLst/>
            <a:cxnLst/>
            <a:rect r="r" b="b" t="t" l="l"/>
            <a:pathLst>
              <a:path h="466145" w="457404">
                <a:moveTo>
                  <a:pt x="0" y="0"/>
                </a:moveTo>
                <a:lnTo>
                  <a:pt x="457405" y="0"/>
                </a:lnTo>
                <a:lnTo>
                  <a:pt x="457405" y="466145"/>
                </a:lnTo>
                <a:lnTo>
                  <a:pt x="0" y="466145"/>
                </a:lnTo>
                <a:lnTo>
                  <a:pt x="0" y="0"/>
                </a:lnTo>
                <a:close/>
              </a:path>
            </a:pathLst>
          </a:custGeom>
          <a:blipFill>
            <a:blip r:embed="rId7"/>
            <a:stretch>
              <a:fillRect l="0" t="0" r="0" b="0"/>
            </a:stretch>
          </a:blipFill>
        </p:spPr>
      </p:sp>
      <p:sp>
        <p:nvSpPr>
          <p:cNvPr name="Freeform 19" id="19"/>
          <p:cNvSpPr/>
          <p:nvPr/>
        </p:nvSpPr>
        <p:spPr>
          <a:xfrm flipH="false" flipV="false" rot="0">
            <a:off x="1153387" y="3470432"/>
            <a:ext cx="7099024" cy="219424"/>
          </a:xfrm>
          <a:custGeom>
            <a:avLst/>
            <a:gdLst/>
            <a:ahLst/>
            <a:cxnLst/>
            <a:rect r="r" b="b" t="t" l="l"/>
            <a:pathLst>
              <a:path h="219424" w="7099024">
                <a:moveTo>
                  <a:pt x="0" y="0"/>
                </a:moveTo>
                <a:lnTo>
                  <a:pt x="7099024" y="0"/>
                </a:lnTo>
                <a:lnTo>
                  <a:pt x="7099024" y="219424"/>
                </a:lnTo>
                <a:lnTo>
                  <a:pt x="0" y="2194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153387" y="1534515"/>
            <a:ext cx="8925495" cy="1415783"/>
          </a:xfrm>
          <a:prstGeom prst="rect">
            <a:avLst/>
          </a:prstGeom>
        </p:spPr>
        <p:txBody>
          <a:bodyPr anchor="t" rtlCol="false" tIns="0" lIns="0" bIns="0" rIns="0">
            <a:spAutoFit/>
          </a:bodyPr>
          <a:lstStyle/>
          <a:p>
            <a:pPr algn="l">
              <a:lnSpc>
                <a:spcPts val="10323"/>
              </a:lnSpc>
            </a:pPr>
            <a:r>
              <a:rPr lang="en-US" sz="10643" spc="287">
                <a:solidFill>
                  <a:srgbClr val="FFFBF2"/>
                </a:solidFill>
                <a:latin typeface="Sugo Display"/>
                <a:ea typeface="Sugo Display"/>
                <a:cs typeface="Sugo Display"/>
                <a:sym typeface="Sugo Display"/>
              </a:rPr>
              <a:t>Evaluación</a:t>
            </a:r>
          </a:p>
        </p:txBody>
      </p:sp>
      <p:sp>
        <p:nvSpPr>
          <p:cNvPr name="TextBox 21" id="21"/>
          <p:cNvSpPr txBox="true"/>
          <p:nvPr/>
        </p:nvSpPr>
        <p:spPr>
          <a:xfrm rot="0">
            <a:off x="1617763" y="4902606"/>
            <a:ext cx="1503374" cy="1424149"/>
          </a:xfrm>
          <a:prstGeom prst="rect">
            <a:avLst/>
          </a:prstGeom>
        </p:spPr>
        <p:txBody>
          <a:bodyPr anchor="t" rtlCol="false" tIns="0" lIns="0" bIns="0" rIns="0">
            <a:spAutoFit/>
          </a:bodyPr>
          <a:lstStyle/>
          <a:p>
            <a:pPr algn="r">
              <a:lnSpc>
                <a:spcPts val="11494"/>
              </a:lnSpc>
            </a:pPr>
            <a:r>
              <a:rPr lang="en-US" sz="8210" spc="533">
                <a:solidFill>
                  <a:srgbClr val="402B2B"/>
                </a:solidFill>
                <a:latin typeface="Sugo Display"/>
                <a:ea typeface="Sugo Display"/>
                <a:cs typeface="Sugo Display"/>
                <a:sym typeface="Sugo Display"/>
              </a:rPr>
              <a:t>4.1</a:t>
            </a:r>
          </a:p>
        </p:txBody>
      </p:sp>
      <p:sp>
        <p:nvSpPr>
          <p:cNvPr name="TextBox 22" id="22"/>
          <p:cNvSpPr txBox="true"/>
          <p:nvPr/>
        </p:nvSpPr>
        <p:spPr>
          <a:xfrm rot="0">
            <a:off x="3414966" y="5452555"/>
            <a:ext cx="5130991" cy="669925"/>
          </a:xfrm>
          <a:prstGeom prst="rect">
            <a:avLst/>
          </a:prstGeom>
        </p:spPr>
        <p:txBody>
          <a:bodyPr anchor="t" rtlCol="false" tIns="0" lIns="0" bIns="0" rIns="0">
            <a:spAutoFit/>
          </a:bodyPr>
          <a:lstStyle/>
          <a:p>
            <a:pPr algn="l">
              <a:lnSpc>
                <a:spcPts val="5599"/>
              </a:lnSpc>
            </a:pPr>
            <a:r>
              <a:rPr lang="en-US" sz="3999" b="true">
                <a:solidFill>
                  <a:srgbClr val="402B2B"/>
                </a:solidFill>
                <a:latin typeface="Amiko Ultra-Bold"/>
                <a:ea typeface="Amiko Ultra-Bold"/>
                <a:cs typeface="Amiko Ultra-Bold"/>
                <a:sym typeface="Amiko Ultra-Bold"/>
              </a:rPr>
              <a:t>Método Evaulación</a:t>
            </a:r>
          </a:p>
        </p:txBody>
      </p:sp>
      <p:sp>
        <p:nvSpPr>
          <p:cNvPr name="TextBox 23" id="23"/>
          <p:cNvSpPr txBox="true"/>
          <p:nvPr/>
        </p:nvSpPr>
        <p:spPr>
          <a:xfrm rot="27714">
            <a:off x="9975632" y="4908649"/>
            <a:ext cx="1503374" cy="1424149"/>
          </a:xfrm>
          <a:prstGeom prst="rect">
            <a:avLst/>
          </a:prstGeom>
        </p:spPr>
        <p:txBody>
          <a:bodyPr anchor="t" rtlCol="false" tIns="0" lIns="0" bIns="0" rIns="0">
            <a:spAutoFit/>
          </a:bodyPr>
          <a:lstStyle/>
          <a:p>
            <a:pPr algn="r">
              <a:lnSpc>
                <a:spcPts val="11494"/>
              </a:lnSpc>
            </a:pPr>
            <a:r>
              <a:rPr lang="en-US" sz="8210" spc="533">
                <a:solidFill>
                  <a:srgbClr val="402B2B"/>
                </a:solidFill>
                <a:latin typeface="Sugo Display"/>
                <a:ea typeface="Sugo Display"/>
                <a:cs typeface="Sugo Display"/>
                <a:sym typeface="Sugo Display"/>
              </a:rPr>
              <a:t>4.2</a:t>
            </a:r>
          </a:p>
        </p:txBody>
      </p:sp>
      <p:sp>
        <p:nvSpPr>
          <p:cNvPr name="TextBox 24" id="24"/>
          <p:cNvSpPr txBox="true"/>
          <p:nvPr/>
        </p:nvSpPr>
        <p:spPr>
          <a:xfrm rot="0">
            <a:off x="11792562" y="5458865"/>
            <a:ext cx="4864426" cy="669925"/>
          </a:xfrm>
          <a:prstGeom prst="rect">
            <a:avLst/>
          </a:prstGeom>
        </p:spPr>
        <p:txBody>
          <a:bodyPr anchor="t" rtlCol="false" tIns="0" lIns="0" bIns="0" rIns="0">
            <a:spAutoFit/>
          </a:bodyPr>
          <a:lstStyle/>
          <a:p>
            <a:pPr algn="l">
              <a:lnSpc>
                <a:spcPts val="5599"/>
              </a:lnSpc>
            </a:pPr>
            <a:r>
              <a:rPr lang="en-US" sz="3999" b="true">
                <a:solidFill>
                  <a:srgbClr val="402B2B"/>
                </a:solidFill>
                <a:latin typeface="Amiko Ultra-Bold"/>
                <a:ea typeface="Amiko Ultra-Bold"/>
                <a:cs typeface="Amiko Ultra-Bold"/>
                <a:sym typeface="Amiko Ultra-Bold"/>
              </a:rPr>
              <a:t>Hiperparámetros</a:t>
            </a:r>
          </a:p>
        </p:txBody>
      </p:sp>
      <p:sp>
        <p:nvSpPr>
          <p:cNvPr name="TextBox 25" id="25"/>
          <p:cNvSpPr txBox="true"/>
          <p:nvPr/>
        </p:nvSpPr>
        <p:spPr>
          <a:xfrm rot="0">
            <a:off x="10446484" y="6772324"/>
            <a:ext cx="5376909" cy="394783"/>
          </a:xfrm>
          <a:prstGeom prst="rect">
            <a:avLst/>
          </a:prstGeom>
        </p:spPr>
        <p:txBody>
          <a:bodyPr anchor="t" rtlCol="false" tIns="0" lIns="0" bIns="0" rIns="0">
            <a:spAutoFit/>
          </a:bodyPr>
          <a:lstStyle/>
          <a:p>
            <a:pPr algn="ctr">
              <a:lnSpc>
                <a:spcPts val="3158"/>
              </a:lnSpc>
            </a:pPr>
            <a:r>
              <a:rPr lang="en-US" sz="2506" spc="-55">
                <a:solidFill>
                  <a:srgbClr val="000000"/>
                </a:solidFill>
                <a:latin typeface="Atkinson Hyperlegible"/>
                <a:ea typeface="Atkinson Hyperlegible"/>
                <a:cs typeface="Atkinson Hyperlegible"/>
                <a:sym typeface="Atkinson Hyperlegible"/>
              </a:rPr>
              <a:t>Hiperparámetros y re-evaluación.</a:t>
            </a:r>
          </a:p>
        </p:txBody>
      </p:sp>
      <p:sp>
        <p:nvSpPr>
          <p:cNvPr name="Freeform 26" id="26"/>
          <p:cNvSpPr/>
          <p:nvPr/>
        </p:nvSpPr>
        <p:spPr>
          <a:xfrm flipH="false" flipV="false" rot="-8281520">
            <a:off x="-219275" y="7386676"/>
            <a:ext cx="1142139" cy="2956995"/>
          </a:xfrm>
          <a:custGeom>
            <a:avLst/>
            <a:gdLst/>
            <a:ahLst/>
            <a:cxnLst/>
            <a:rect r="r" b="b" t="t" l="l"/>
            <a:pathLst>
              <a:path h="2956995" w="1142139">
                <a:moveTo>
                  <a:pt x="0" y="0"/>
                </a:moveTo>
                <a:lnTo>
                  <a:pt x="1142140" y="0"/>
                </a:lnTo>
                <a:lnTo>
                  <a:pt x="1142140" y="2956995"/>
                </a:lnTo>
                <a:lnTo>
                  <a:pt x="0" y="2956995"/>
                </a:lnTo>
                <a:lnTo>
                  <a:pt x="0" y="0"/>
                </a:lnTo>
                <a:close/>
              </a:path>
            </a:pathLst>
          </a:custGeom>
          <a:blipFill>
            <a:blip r:embed="rId12">
              <a:alphaModFix amt="88000"/>
            </a:blip>
            <a:stretch>
              <a:fillRect l="0" t="0" r="0" b="0"/>
            </a:stretch>
          </a:blipFill>
        </p:spPr>
      </p:sp>
      <p:sp>
        <p:nvSpPr>
          <p:cNvPr name="Freeform 27" id="27"/>
          <p:cNvSpPr/>
          <p:nvPr/>
        </p:nvSpPr>
        <p:spPr>
          <a:xfrm flipH="false" flipV="false" rot="9815928">
            <a:off x="9276132" y="-560334"/>
            <a:ext cx="1078271" cy="2791640"/>
          </a:xfrm>
          <a:custGeom>
            <a:avLst/>
            <a:gdLst/>
            <a:ahLst/>
            <a:cxnLst/>
            <a:rect r="r" b="b" t="t" l="l"/>
            <a:pathLst>
              <a:path h="2791640" w="1078271">
                <a:moveTo>
                  <a:pt x="0" y="0"/>
                </a:moveTo>
                <a:lnTo>
                  <a:pt x="1078271" y="0"/>
                </a:lnTo>
                <a:lnTo>
                  <a:pt x="1078271" y="2791640"/>
                </a:lnTo>
                <a:lnTo>
                  <a:pt x="0" y="2791640"/>
                </a:lnTo>
                <a:lnTo>
                  <a:pt x="0" y="0"/>
                </a:lnTo>
                <a:close/>
              </a:path>
            </a:pathLst>
          </a:custGeom>
          <a:blipFill>
            <a:blip r:embed="rId12">
              <a:alphaModFix amt="88000"/>
            </a:blip>
            <a:stretch>
              <a:fillRect l="0" t="0" r="0" b="0"/>
            </a:stretch>
          </a:blipFill>
        </p:spPr>
      </p:sp>
      <p:sp>
        <p:nvSpPr>
          <p:cNvPr name="Freeform 28" id="28"/>
          <p:cNvSpPr/>
          <p:nvPr/>
        </p:nvSpPr>
        <p:spPr>
          <a:xfrm flipH="false" flipV="false" rot="-3265068">
            <a:off x="-662749" y="9466722"/>
            <a:ext cx="2274498" cy="1546675"/>
          </a:xfrm>
          <a:custGeom>
            <a:avLst/>
            <a:gdLst/>
            <a:ahLst/>
            <a:cxnLst/>
            <a:rect r="r" b="b" t="t" l="l"/>
            <a:pathLst>
              <a:path h="1546675" w="2274498">
                <a:moveTo>
                  <a:pt x="0" y="0"/>
                </a:moveTo>
                <a:lnTo>
                  <a:pt x="2274499" y="0"/>
                </a:lnTo>
                <a:lnTo>
                  <a:pt x="2274499" y="1546675"/>
                </a:lnTo>
                <a:lnTo>
                  <a:pt x="0" y="1546675"/>
                </a:lnTo>
                <a:lnTo>
                  <a:pt x="0" y="0"/>
                </a:lnTo>
                <a:close/>
              </a:path>
            </a:pathLst>
          </a:custGeom>
          <a:blipFill>
            <a:blip r:embed="rId13">
              <a:alphaModFix amt="70000"/>
            </a:blip>
            <a:stretch>
              <a:fillRect l="-248721" t="0" r="0" b="0"/>
            </a:stretch>
          </a:blipFill>
        </p:spPr>
      </p:sp>
      <p:sp>
        <p:nvSpPr>
          <p:cNvPr name="Freeform 29" id="29"/>
          <p:cNvSpPr/>
          <p:nvPr/>
        </p:nvSpPr>
        <p:spPr>
          <a:xfrm flipH="true" flipV="false" rot="-148964">
            <a:off x="13571709" y="5547"/>
            <a:ext cx="5309120" cy="3851150"/>
          </a:xfrm>
          <a:custGeom>
            <a:avLst/>
            <a:gdLst/>
            <a:ahLst/>
            <a:cxnLst/>
            <a:rect r="r" b="b" t="t" l="l"/>
            <a:pathLst>
              <a:path h="3851150" w="5309120">
                <a:moveTo>
                  <a:pt x="5309120" y="0"/>
                </a:moveTo>
                <a:lnTo>
                  <a:pt x="0" y="0"/>
                </a:lnTo>
                <a:lnTo>
                  <a:pt x="0" y="3851151"/>
                </a:lnTo>
                <a:lnTo>
                  <a:pt x="5309120" y="3851151"/>
                </a:lnTo>
                <a:lnTo>
                  <a:pt x="530912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0" id="30"/>
          <p:cNvSpPr txBox="true"/>
          <p:nvPr/>
        </p:nvSpPr>
        <p:spPr>
          <a:xfrm rot="0">
            <a:off x="10087671" y="7586207"/>
            <a:ext cx="6313357" cy="2286762"/>
          </a:xfrm>
          <a:prstGeom prst="rect">
            <a:avLst/>
          </a:prstGeom>
        </p:spPr>
        <p:txBody>
          <a:bodyPr anchor="t" rtlCol="false" tIns="0" lIns="0" bIns="0" rIns="0">
            <a:spAutoFit/>
          </a:bodyPr>
          <a:lstStyle/>
          <a:p>
            <a:pPr algn="just">
              <a:lnSpc>
                <a:spcPts val="3023"/>
              </a:lnSpc>
              <a:spcBef>
                <a:spcPct val="0"/>
              </a:spcBef>
            </a:pPr>
            <a:r>
              <a:rPr lang="en-US" sz="2399" spc="-52">
                <a:solidFill>
                  <a:srgbClr val="000000"/>
                </a:solidFill>
                <a:latin typeface="Atkinson Hyperlegible"/>
                <a:ea typeface="Atkinson Hyperlegible"/>
                <a:cs typeface="Atkinson Hyperlegible"/>
                <a:sym typeface="Atkinson Hyperlegible"/>
              </a:rPr>
              <a:t>Los hiperparámetros del modelo fueron ajustados y optimizados utilizando Optuna. Tras este ajuste, se re-evaluó el modelo para garantizar que se alcanzara el mejor rendimiento posible en términos de precisión y generalización.</a:t>
            </a:r>
          </a:p>
        </p:txBody>
      </p:sp>
      <p:sp>
        <p:nvSpPr>
          <p:cNvPr name="TextBox 31" id="31"/>
          <p:cNvSpPr txBox="true"/>
          <p:nvPr/>
        </p:nvSpPr>
        <p:spPr>
          <a:xfrm rot="0">
            <a:off x="2541155" y="6833351"/>
            <a:ext cx="4906443" cy="762762"/>
          </a:xfrm>
          <a:prstGeom prst="rect">
            <a:avLst/>
          </a:prstGeom>
        </p:spPr>
        <p:txBody>
          <a:bodyPr anchor="t" rtlCol="false" tIns="0" lIns="0" bIns="0" rIns="0">
            <a:spAutoFit/>
          </a:bodyPr>
          <a:lstStyle/>
          <a:p>
            <a:pPr algn="just">
              <a:lnSpc>
                <a:spcPts val="3023"/>
              </a:lnSpc>
              <a:spcBef>
                <a:spcPct val="0"/>
              </a:spcBef>
            </a:pPr>
            <a:r>
              <a:rPr lang="en-US" sz="2399" spc="-52">
                <a:solidFill>
                  <a:srgbClr val="000000"/>
                </a:solidFill>
                <a:latin typeface="Atkinson Hyperlegible"/>
                <a:ea typeface="Atkinson Hyperlegible"/>
                <a:cs typeface="Atkinson Hyperlegible"/>
                <a:sym typeface="Atkinson Hyperlegible"/>
              </a:rPr>
              <a:t>El modelo fue evaluado usando la métrica de accuracy.</a:t>
            </a:r>
          </a:p>
        </p:txBody>
      </p:sp>
      <p:sp>
        <p:nvSpPr>
          <p:cNvPr name="TextBox 32" id="32"/>
          <p:cNvSpPr txBox="true"/>
          <p:nvPr/>
        </p:nvSpPr>
        <p:spPr>
          <a:xfrm rot="0">
            <a:off x="1153387" y="2658197"/>
            <a:ext cx="8925495" cy="669925"/>
          </a:xfrm>
          <a:prstGeom prst="rect">
            <a:avLst/>
          </a:prstGeom>
        </p:spPr>
        <p:txBody>
          <a:bodyPr anchor="t" rtlCol="false" tIns="0" lIns="0" bIns="0" rIns="0">
            <a:spAutoFit/>
          </a:bodyPr>
          <a:lstStyle/>
          <a:p>
            <a:pPr algn="l">
              <a:lnSpc>
                <a:spcPts val="4850"/>
              </a:lnSpc>
            </a:pPr>
            <a:r>
              <a:rPr lang="en-US" sz="5000" spc="135" u="sng">
                <a:solidFill>
                  <a:srgbClr val="402B2B"/>
                </a:solidFill>
                <a:latin typeface="Sugo Display"/>
                <a:ea typeface="Sugo Display"/>
                <a:cs typeface="Sugo Display"/>
                <a:sym typeface="Sugo Display"/>
              </a:rPr>
              <a:t>Best accuracy: 0.8062</a:t>
            </a:r>
          </a:p>
        </p:txBody>
      </p:sp>
      <p:sp>
        <p:nvSpPr>
          <p:cNvPr name="TextBox 33" id="33"/>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12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name="Group 3" id="3"/>
          <p:cNvGrpSpPr>
            <a:grpSpLocks noChangeAspect="true"/>
          </p:cNvGrpSpPr>
          <p:nvPr/>
        </p:nvGrpSpPr>
        <p:grpSpPr>
          <a:xfrm rot="1287677">
            <a:off x="15496393" y="-4956871"/>
            <a:ext cx="12724547" cy="8812927"/>
            <a:chOff x="0" y="0"/>
            <a:chExt cx="3429000" cy="2374900"/>
          </a:xfrm>
        </p:grpSpPr>
        <p:sp>
          <p:nvSpPr>
            <p:cNvPr name="Freeform 4" id="4"/>
            <p:cNvSpPr/>
            <p:nvPr/>
          </p:nvSpPr>
          <p:spPr>
            <a:xfrm flipH="true" flipV="false" rot="0">
              <a:off x="59944" y="76200"/>
              <a:ext cx="3340100" cy="2235200"/>
            </a:xfrm>
            <a:custGeom>
              <a:avLst/>
              <a:gdLst/>
              <a:ahLst/>
              <a:cxnLst/>
              <a:rect r="r" b="b" t="t" l="l"/>
              <a:pathLst>
                <a:path h="2235200" w="33401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3"/>
              <a:stretch>
                <a:fillRect l="0" t="-60874" r="0" b="-60874"/>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1733462">
            <a:off x="-6182292" y="5317748"/>
            <a:ext cx="8151613" cy="5645747"/>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50618" r="0" b="-5061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false" flipV="true" rot="-10800000">
            <a:off x="2498581" y="291487"/>
            <a:ext cx="13290839" cy="8866298"/>
          </a:xfrm>
          <a:custGeom>
            <a:avLst/>
            <a:gdLst/>
            <a:ahLst/>
            <a:cxnLst/>
            <a:rect r="r" b="b" t="t" l="l"/>
            <a:pathLst>
              <a:path h="8866298" w="13290839">
                <a:moveTo>
                  <a:pt x="0" y="8866298"/>
                </a:moveTo>
                <a:lnTo>
                  <a:pt x="13290838" y="8866298"/>
                </a:lnTo>
                <a:lnTo>
                  <a:pt x="13290838" y="0"/>
                </a:lnTo>
                <a:lnTo>
                  <a:pt x="0" y="0"/>
                </a:lnTo>
                <a:lnTo>
                  <a:pt x="0" y="8866298"/>
                </a:lnTo>
                <a:close/>
              </a:path>
            </a:pathLst>
          </a:custGeom>
          <a:blipFill>
            <a:blip r:embed="rId6"/>
            <a:stretch>
              <a:fillRect l="0" t="0" r="0" b="0"/>
            </a:stretch>
          </a:blipFill>
        </p:spPr>
      </p:sp>
      <p:sp>
        <p:nvSpPr>
          <p:cNvPr name="Freeform 10" id="10"/>
          <p:cNvSpPr/>
          <p:nvPr/>
        </p:nvSpPr>
        <p:spPr>
          <a:xfrm flipH="false" flipV="false" rot="0">
            <a:off x="3806109" y="-404"/>
            <a:ext cx="1460924" cy="2058208"/>
          </a:xfrm>
          <a:custGeom>
            <a:avLst/>
            <a:gdLst/>
            <a:ahLst/>
            <a:cxnLst/>
            <a:rect r="r" b="b" t="t" l="l"/>
            <a:pathLst>
              <a:path h="2058208" w="1460924">
                <a:moveTo>
                  <a:pt x="0" y="0"/>
                </a:moveTo>
                <a:lnTo>
                  <a:pt x="1460924" y="0"/>
                </a:lnTo>
                <a:lnTo>
                  <a:pt x="1460924" y="2058208"/>
                </a:lnTo>
                <a:lnTo>
                  <a:pt x="0" y="2058208"/>
                </a:lnTo>
                <a:lnTo>
                  <a:pt x="0" y="0"/>
                </a:lnTo>
                <a:close/>
              </a:path>
            </a:pathLst>
          </a:custGeom>
          <a:blipFill>
            <a:blip r:embed="rId7"/>
            <a:stretch>
              <a:fillRect l="0" t="0" r="0" b="0"/>
            </a:stretch>
          </a:blipFill>
        </p:spPr>
      </p:sp>
      <p:grpSp>
        <p:nvGrpSpPr>
          <p:cNvPr name="Group 11" id="11"/>
          <p:cNvGrpSpPr/>
          <p:nvPr/>
        </p:nvGrpSpPr>
        <p:grpSpPr>
          <a:xfrm rot="0">
            <a:off x="4016826" y="3115342"/>
            <a:ext cx="10254347" cy="214862"/>
            <a:chOff x="0" y="0"/>
            <a:chExt cx="13672463" cy="286482"/>
          </a:xfrm>
        </p:grpSpPr>
        <p:sp>
          <p:nvSpPr>
            <p:cNvPr name="Freeform 12" id="12"/>
            <p:cNvSpPr/>
            <p:nvPr/>
          </p:nvSpPr>
          <p:spPr>
            <a:xfrm flipH="false" flipV="false" rot="0">
              <a:off x="0" y="0"/>
              <a:ext cx="4645766" cy="219963"/>
            </a:xfrm>
            <a:custGeom>
              <a:avLst/>
              <a:gdLst/>
              <a:ahLst/>
              <a:cxnLst/>
              <a:rect r="r" b="b" t="t" l="l"/>
              <a:pathLst>
                <a:path h="219963" w="4645766">
                  <a:moveTo>
                    <a:pt x="0" y="0"/>
                  </a:moveTo>
                  <a:lnTo>
                    <a:pt x="4645766" y="0"/>
                  </a:lnTo>
                  <a:lnTo>
                    <a:pt x="4645766" y="219963"/>
                  </a:lnTo>
                  <a:lnTo>
                    <a:pt x="0" y="219963"/>
                  </a:lnTo>
                  <a:lnTo>
                    <a:pt x="0" y="0"/>
                  </a:lnTo>
                  <a:close/>
                </a:path>
              </a:pathLst>
            </a:custGeom>
            <a:blipFill>
              <a:blip r:embed="rId8">
                <a:extLst>
                  <a:ext uri="{96DAC541-7B7A-43D3-8B79-37D633B846F1}">
                    <asvg:svgBlip xmlns:asvg="http://schemas.microsoft.com/office/drawing/2016/SVG/main" r:embed="rId9"/>
                  </a:ext>
                </a:extLst>
              </a:blip>
              <a:stretch>
                <a:fillRect l="-53181" t="0" r="0" b="0"/>
              </a:stretch>
            </a:blipFill>
          </p:spPr>
        </p:sp>
        <p:sp>
          <p:nvSpPr>
            <p:cNvPr name="Freeform 13" id="13"/>
            <p:cNvSpPr/>
            <p:nvPr/>
          </p:nvSpPr>
          <p:spPr>
            <a:xfrm flipH="false" flipV="false" rot="0">
              <a:off x="4391378" y="33260"/>
              <a:ext cx="7116456" cy="219963"/>
            </a:xfrm>
            <a:custGeom>
              <a:avLst/>
              <a:gdLst/>
              <a:ahLst/>
              <a:cxnLst/>
              <a:rect r="r" b="b" t="t" l="l"/>
              <a:pathLst>
                <a:path h="219963" w="7116456">
                  <a:moveTo>
                    <a:pt x="0" y="0"/>
                  </a:moveTo>
                  <a:lnTo>
                    <a:pt x="7116456" y="0"/>
                  </a:lnTo>
                  <a:lnTo>
                    <a:pt x="7116456" y="219963"/>
                  </a:lnTo>
                  <a:lnTo>
                    <a:pt x="0" y="2199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1253447" y="66519"/>
              <a:ext cx="2419016" cy="219963"/>
            </a:xfrm>
            <a:custGeom>
              <a:avLst/>
              <a:gdLst/>
              <a:ahLst/>
              <a:cxnLst/>
              <a:rect r="r" b="b" t="t" l="l"/>
              <a:pathLst>
                <a:path h="219963" w="2419016">
                  <a:moveTo>
                    <a:pt x="0" y="0"/>
                  </a:moveTo>
                  <a:lnTo>
                    <a:pt x="2419016" y="0"/>
                  </a:lnTo>
                  <a:lnTo>
                    <a:pt x="2419016" y="219963"/>
                  </a:lnTo>
                  <a:lnTo>
                    <a:pt x="0" y="219963"/>
                  </a:lnTo>
                  <a:lnTo>
                    <a:pt x="0" y="0"/>
                  </a:lnTo>
                  <a:close/>
                </a:path>
              </a:pathLst>
            </a:custGeom>
            <a:blipFill>
              <a:blip r:embed="rId8">
                <a:extLst>
                  <a:ext uri="{96DAC541-7B7A-43D3-8B79-37D633B846F1}">
                    <asvg:svgBlip xmlns:asvg="http://schemas.microsoft.com/office/drawing/2016/SVG/main" r:embed="rId9"/>
                  </a:ext>
                </a:extLst>
              </a:blip>
              <a:stretch>
                <a:fillRect l="0" t="0" r="-194188" b="0"/>
              </a:stretch>
            </a:blipFill>
          </p:spPr>
        </p:sp>
      </p:grpSp>
      <p:sp>
        <p:nvSpPr>
          <p:cNvPr name="TextBox 15" id="15"/>
          <p:cNvSpPr txBox="true"/>
          <p:nvPr/>
        </p:nvSpPr>
        <p:spPr>
          <a:xfrm rot="0">
            <a:off x="4062556" y="1003331"/>
            <a:ext cx="10162888" cy="2112011"/>
          </a:xfrm>
          <a:prstGeom prst="rect">
            <a:avLst/>
          </a:prstGeom>
        </p:spPr>
        <p:txBody>
          <a:bodyPr anchor="t" rtlCol="false" tIns="0" lIns="0" bIns="0" rIns="0">
            <a:spAutoFit/>
          </a:bodyPr>
          <a:lstStyle/>
          <a:p>
            <a:pPr algn="ctr">
              <a:lnSpc>
                <a:spcPts val="16939"/>
              </a:lnSpc>
              <a:spcBef>
                <a:spcPct val="0"/>
              </a:spcBef>
            </a:pPr>
            <a:r>
              <a:rPr lang="en-US" sz="12099">
                <a:solidFill>
                  <a:srgbClr val="402B2B"/>
                </a:solidFill>
                <a:latin typeface="Sugo Display"/>
                <a:ea typeface="Sugo Display"/>
                <a:cs typeface="Sugo Display"/>
                <a:sym typeface="Sugo Display"/>
              </a:rPr>
              <a:t>Conclusión</a:t>
            </a:r>
          </a:p>
        </p:txBody>
      </p:sp>
      <p:sp>
        <p:nvSpPr>
          <p:cNvPr name="TextBox 16" id="16"/>
          <p:cNvSpPr txBox="true"/>
          <p:nvPr/>
        </p:nvSpPr>
        <p:spPr>
          <a:xfrm rot="0">
            <a:off x="4576987" y="3489445"/>
            <a:ext cx="9134025" cy="4758690"/>
          </a:xfrm>
          <a:prstGeom prst="rect">
            <a:avLst/>
          </a:prstGeom>
        </p:spPr>
        <p:txBody>
          <a:bodyPr anchor="t" rtlCol="false" tIns="0" lIns="0" bIns="0" rIns="0">
            <a:spAutoFit/>
          </a:bodyPr>
          <a:lstStyle/>
          <a:p>
            <a:pPr algn="just">
              <a:lnSpc>
                <a:spcPts val="3779"/>
              </a:lnSpc>
            </a:pPr>
            <a:r>
              <a:rPr lang="en-US" sz="3000" spc="-65">
                <a:solidFill>
                  <a:srgbClr val="000000"/>
                </a:solidFill>
                <a:latin typeface="Atkinson Hyperlegible"/>
                <a:ea typeface="Atkinson Hyperlegible"/>
                <a:cs typeface="Atkinson Hyperlegible"/>
                <a:sym typeface="Atkinson Hyperlegible"/>
              </a:rPr>
              <a:t>El proyecto "Titanic: Machine Learning from Disaster" destacó la importancia del preprocesamiento y la optimización de modelos en el aprendizaje automático. A través del análisis y la optimización con CatBoostClassifier, logramos una buena precisión predictiva. Sin embargo, existen áreas de mejora, como el tratamiento del desequilibrio de clases y la creación de nuevas características. Este proyecto demostró cómo un enfoque iterativo y basado en datos puede mejorar la capacidad predictiva de los modelos.</a:t>
            </a:r>
          </a:p>
        </p:txBody>
      </p:sp>
      <p:grpSp>
        <p:nvGrpSpPr>
          <p:cNvPr name="Group 17" id="17"/>
          <p:cNvGrpSpPr/>
          <p:nvPr/>
        </p:nvGrpSpPr>
        <p:grpSpPr>
          <a:xfrm rot="745264">
            <a:off x="14699795" y="5663082"/>
            <a:ext cx="3539486" cy="3867148"/>
            <a:chOff x="0" y="0"/>
            <a:chExt cx="4719314" cy="5156198"/>
          </a:xfrm>
        </p:grpSpPr>
        <p:sp>
          <p:nvSpPr>
            <p:cNvPr name="Freeform 18" id="18"/>
            <p:cNvSpPr/>
            <p:nvPr/>
          </p:nvSpPr>
          <p:spPr>
            <a:xfrm flipH="false" flipV="false" rot="0">
              <a:off x="0" y="3917378"/>
              <a:ext cx="4719314" cy="1238820"/>
            </a:xfrm>
            <a:custGeom>
              <a:avLst/>
              <a:gdLst/>
              <a:ahLst/>
              <a:cxnLst/>
              <a:rect r="r" b="b" t="t" l="l"/>
              <a:pathLst>
                <a:path h="1238820" w="4719314">
                  <a:moveTo>
                    <a:pt x="0" y="0"/>
                  </a:moveTo>
                  <a:lnTo>
                    <a:pt x="4719314" y="0"/>
                  </a:lnTo>
                  <a:lnTo>
                    <a:pt x="4719314" y="1238820"/>
                  </a:lnTo>
                  <a:lnTo>
                    <a:pt x="0" y="1238820"/>
                  </a:lnTo>
                  <a:lnTo>
                    <a:pt x="0" y="0"/>
                  </a:lnTo>
                  <a:close/>
                </a:path>
              </a:pathLst>
            </a:custGeom>
            <a:blipFill>
              <a:blip r:embed="rId10"/>
              <a:stretch>
                <a:fillRect l="0" t="0" r="0" b="0"/>
              </a:stretch>
            </a:blipFill>
          </p:spPr>
        </p:sp>
        <p:grpSp>
          <p:nvGrpSpPr>
            <p:cNvPr name="Group 19" id="19"/>
            <p:cNvGrpSpPr>
              <a:grpSpLocks noChangeAspect="true"/>
            </p:cNvGrpSpPr>
            <p:nvPr/>
          </p:nvGrpSpPr>
          <p:grpSpPr>
            <a:xfrm rot="0">
              <a:off x="183874" y="0"/>
              <a:ext cx="4535440" cy="4531193"/>
              <a:chOff x="0" y="0"/>
              <a:chExt cx="3255264" cy="3252216"/>
            </a:xfrm>
          </p:grpSpPr>
          <p:sp>
            <p:nvSpPr>
              <p:cNvPr name="Freeform 20" id="20"/>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11"/>
                <a:stretch>
                  <a:fillRect l="-15" t="0" r="-15" b="0"/>
                </a:stretch>
              </a:blipFill>
            </p:spPr>
          </p:sp>
          <p:sp>
            <p:nvSpPr>
              <p:cNvPr name="Freeform 21" id="21"/>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2"/>
                <a:stretch>
                  <a:fillRect l="-24312" t="0" r="-24312" b="0"/>
                </a:stretch>
              </a:blipFill>
            </p:spPr>
          </p:sp>
        </p:grpSp>
      </p:grpSp>
      <p:sp>
        <p:nvSpPr>
          <p:cNvPr name="Freeform 22" id="22"/>
          <p:cNvSpPr/>
          <p:nvPr/>
        </p:nvSpPr>
        <p:spPr>
          <a:xfrm flipH="false" flipV="false" rot="-33560">
            <a:off x="15208222" y="5047995"/>
            <a:ext cx="578335" cy="589386"/>
          </a:xfrm>
          <a:custGeom>
            <a:avLst/>
            <a:gdLst/>
            <a:ahLst/>
            <a:cxnLst/>
            <a:rect r="r" b="b" t="t" l="l"/>
            <a:pathLst>
              <a:path h="589386" w="578335">
                <a:moveTo>
                  <a:pt x="0" y="0"/>
                </a:moveTo>
                <a:lnTo>
                  <a:pt x="578334" y="0"/>
                </a:lnTo>
                <a:lnTo>
                  <a:pt x="578334" y="589386"/>
                </a:lnTo>
                <a:lnTo>
                  <a:pt x="0" y="589386"/>
                </a:lnTo>
                <a:lnTo>
                  <a:pt x="0" y="0"/>
                </a:lnTo>
                <a:close/>
              </a:path>
            </a:pathLst>
          </a:custGeom>
          <a:blipFill>
            <a:blip r:embed="rId13"/>
            <a:stretch>
              <a:fillRect l="0" t="0" r="0" b="0"/>
            </a:stretch>
          </a:blipFill>
        </p:spPr>
      </p:sp>
      <p:sp>
        <p:nvSpPr>
          <p:cNvPr name="Freeform 23" id="23"/>
          <p:cNvSpPr/>
          <p:nvPr/>
        </p:nvSpPr>
        <p:spPr>
          <a:xfrm flipH="false" flipV="false" rot="-7464855">
            <a:off x="15848670" y="2239356"/>
            <a:ext cx="4501837" cy="1212497"/>
          </a:xfrm>
          <a:custGeom>
            <a:avLst/>
            <a:gdLst/>
            <a:ahLst/>
            <a:cxnLst/>
            <a:rect r="r" b="b" t="t" l="l"/>
            <a:pathLst>
              <a:path h="1212497" w="4501837">
                <a:moveTo>
                  <a:pt x="0" y="0"/>
                </a:moveTo>
                <a:lnTo>
                  <a:pt x="4501837" y="0"/>
                </a:lnTo>
                <a:lnTo>
                  <a:pt x="4501837" y="1212497"/>
                </a:lnTo>
                <a:lnTo>
                  <a:pt x="0" y="1212497"/>
                </a:lnTo>
                <a:lnTo>
                  <a:pt x="0" y="0"/>
                </a:lnTo>
                <a:close/>
              </a:path>
            </a:pathLst>
          </a:custGeom>
          <a:blipFill>
            <a:blip r:embed="rId14">
              <a:alphaModFix amt="70000"/>
            </a:blip>
            <a:stretch>
              <a:fillRect l="-38119" t="0" r="0" b="0"/>
            </a:stretch>
          </a:blipFill>
        </p:spPr>
      </p:sp>
      <p:sp>
        <p:nvSpPr>
          <p:cNvPr name="Freeform 24" id="24"/>
          <p:cNvSpPr/>
          <p:nvPr/>
        </p:nvSpPr>
        <p:spPr>
          <a:xfrm flipH="false" flipV="false" rot="-4376618">
            <a:off x="-804131" y="-877951"/>
            <a:ext cx="1472888" cy="3813303"/>
          </a:xfrm>
          <a:custGeom>
            <a:avLst/>
            <a:gdLst/>
            <a:ahLst/>
            <a:cxnLst/>
            <a:rect r="r" b="b" t="t" l="l"/>
            <a:pathLst>
              <a:path h="3813303" w="1472888">
                <a:moveTo>
                  <a:pt x="0" y="0"/>
                </a:moveTo>
                <a:lnTo>
                  <a:pt x="1472888" y="0"/>
                </a:lnTo>
                <a:lnTo>
                  <a:pt x="1472888" y="3813302"/>
                </a:lnTo>
                <a:lnTo>
                  <a:pt x="0" y="3813302"/>
                </a:lnTo>
                <a:lnTo>
                  <a:pt x="0" y="0"/>
                </a:lnTo>
                <a:close/>
              </a:path>
            </a:pathLst>
          </a:custGeom>
          <a:blipFill>
            <a:blip r:embed="rId15">
              <a:alphaModFix amt="88000"/>
            </a:blip>
            <a:stretch>
              <a:fillRect l="0" t="0" r="0" b="0"/>
            </a:stretch>
          </a:blipFill>
        </p:spPr>
      </p:sp>
      <p:sp>
        <p:nvSpPr>
          <p:cNvPr name="Freeform 25" id="25"/>
          <p:cNvSpPr/>
          <p:nvPr/>
        </p:nvSpPr>
        <p:spPr>
          <a:xfrm flipH="false" flipV="false" rot="-3311410">
            <a:off x="-722429" y="9445535"/>
            <a:ext cx="3502258" cy="1322479"/>
          </a:xfrm>
          <a:custGeom>
            <a:avLst/>
            <a:gdLst/>
            <a:ahLst/>
            <a:cxnLst/>
            <a:rect r="r" b="b" t="t" l="l"/>
            <a:pathLst>
              <a:path h="1322479" w="3502258">
                <a:moveTo>
                  <a:pt x="0" y="0"/>
                </a:moveTo>
                <a:lnTo>
                  <a:pt x="3502258" y="0"/>
                </a:lnTo>
                <a:lnTo>
                  <a:pt x="3502258" y="1322479"/>
                </a:lnTo>
                <a:lnTo>
                  <a:pt x="0" y="1322479"/>
                </a:lnTo>
                <a:lnTo>
                  <a:pt x="0" y="0"/>
                </a:lnTo>
                <a:close/>
              </a:path>
            </a:pathLst>
          </a:custGeom>
          <a:blipFill>
            <a:blip r:embed="rId14">
              <a:alphaModFix amt="70000"/>
            </a:blip>
            <a:stretch>
              <a:fillRect l="-93644" t="0" r="0" b="0"/>
            </a:stretch>
          </a:blipFill>
        </p:spPr>
      </p:sp>
      <p:sp>
        <p:nvSpPr>
          <p:cNvPr name="TextBox 26" id="26"/>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13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name="Group 3" id="3"/>
          <p:cNvGrpSpPr/>
          <p:nvPr/>
        </p:nvGrpSpPr>
        <p:grpSpPr>
          <a:xfrm rot="0">
            <a:off x="734279" y="588037"/>
            <a:ext cx="16819441" cy="9514689"/>
            <a:chOff x="0" y="0"/>
            <a:chExt cx="22425921" cy="12686252"/>
          </a:xfrm>
        </p:grpSpPr>
        <p:sp>
          <p:nvSpPr>
            <p:cNvPr name="Freeform 4" id="4"/>
            <p:cNvSpPr/>
            <p:nvPr/>
          </p:nvSpPr>
          <p:spPr>
            <a:xfrm flipH="true" flipV="false" rot="0">
              <a:off x="18129687" y="63500"/>
              <a:ext cx="4296235" cy="12622752"/>
            </a:xfrm>
            <a:custGeom>
              <a:avLst/>
              <a:gdLst/>
              <a:ahLst/>
              <a:cxnLst/>
              <a:rect r="r" b="b" t="t" l="l"/>
              <a:pathLst>
                <a:path h="12622752" w="4296235">
                  <a:moveTo>
                    <a:pt x="4296234" y="0"/>
                  </a:moveTo>
                  <a:lnTo>
                    <a:pt x="0" y="0"/>
                  </a:lnTo>
                  <a:lnTo>
                    <a:pt x="0" y="12622752"/>
                  </a:lnTo>
                  <a:lnTo>
                    <a:pt x="4296234" y="12622752"/>
                  </a:lnTo>
                  <a:lnTo>
                    <a:pt x="4296234" y="0"/>
                  </a:lnTo>
                  <a:close/>
                </a:path>
              </a:pathLst>
            </a:custGeom>
            <a:blipFill>
              <a:blip r:embed="rId3"/>
              <a:stretch>
                <a:fillRect l="0" t="0" r="-340429" b="0"/>
              </a:stretch>
            </a:blipFill>
          </p:spPr>
        </p:sp>
        <p:sp>
          <p:nvSpPr>
            <p:cNvPr name="Freeform 5" id="5"/>
            <p:cNvSpPr/>
            <p:nvPr/>
          </p:nvSpPr>
          <p:spPr>
            <a:xfrm flipH="true" flipV="false" rot="0">
              <a:off x="0" y="0"/>
              <a:ext cx="18921873" cy="12622752"/>
            </a:xfrm>
            <a:custGeom>
              <a:avLst/>
              <a:gdLst/>
              <a:ahLst/>
              <a:cxnLst/>
              <a:rect r="r" b="b" t="t" l="l"/>
              <a:pathLst>
                <a:path h="12622752" w="18921873">
                  <a:moveTo>
                    <a:pt x="18921873" y="0"/>
                  </a:moveTo>
                  <a:lnTo>
                    <a:pt x="0" y="0"/>
                  </a:lnTo>
                  <a:lnTo>
                    <a:pt x="0" y="12622752"/>
                  </a:lnTo>
                  <a:lnTo>
                    <a:pt x="18921873" y="12622752"/>
                  </a:lnTo>
                  <a:lnTo>
                    <a:pt x="18921873" y="0"/>
                  </a:lnTo>
                  <a:close/>
                </a:path>
              </a:pathLst>
            </a:custGeom>
            <a:blipFill>
              <a:blip r:embed="rId3"/>
              <a:stretch>
                <a:fillRect l="0" t="0" r="0" b="0"/>
              </a:stretch>
            </a:blipFill>
          </p:spPr>
        </p:sp>
      </p:grpSp>
      <p:sp>
        <p:nvSpPr>
          <p:cNvPr name="Freeform 6" id="6"/>
          <p:cNvSpPr/>
          <p:nvPr/>
        </p:nvSpPr>
        <p:spPr>
          <a:xfrm flipH="false" flipV="false" rot="-68087">
            <a:off x="9152479" y="596354"/>
            <a:ext cx="848479" cy="864692"/>
          </a:xfrm>
          <a:custGeom>
            <a:avLst/>
            <a:gdLst/>
            <a:ahLst/>
            <a:cxnLst/>
            <a:rect r="r" b="b" t="t" l="l"/>
            <a:pathLst>
              <a:path h="864692" w="848479">
                <a:moveTo>
                  <a:pt x="0" y="0"/>
                </a:moveTo>
                <a:lnTo>
                  <a:pt x="848479" y="0"/>
                </a:lnTo>
                <a:lnTo>
                  <a:pt x="848479" y="864692"/>
                </a:lnTo>
                <a:lnTo>
                  <a:pt x="0" y="864692"/>
                </a:lnTo>
                <a:lnTo>
                  <a:pt x="0" y="0"/>
                </a:lnTo>
                <a:close/>
              </a:path>
            </a:pathLst>
          </a:custGeom>
          <a:blipFill>
            <a:blip r:embed="rId4"/>
            <a:stretch>
              <a:fillRect l="0" t="0" r="0" b="0"/>
            </a:stretch>
          </a:blipFill>
        </p:spPr>
      </p:sp>
      <p:sp>
        <p:nvSpPr>
          <p:cNvPr name="TextBox 7" id="7"/>
          <p:cNvSpPr txBox="true"/>
          <p:nvPr/>
        </p:nvSpPr>
        <p:spPr>
          <a:xfrm rot="0">
            <a:off x="1493962" y="2923223"/>
            <a:ext cx="10654094" cy="4511410"/>
          </a:xfrm>
          <a:prstGeom prst="rect">
            <a:avLst/>
          </a:prstGeom>
        </p:spPr>
        <p:txBody>
          <a:bodyPr anchor="t" rtlCol="false" tIns="0" lIns="0" bIns="0" rIns="0">
            <a:spAutoFit/>
          </a:bodyPr>
          <a:lstStyle/>
          <a:p>
            <a:pPr algn="ctr">
              <a:lnSpc>
                <a:spcPts val="36342"/>
              </a:lnSpc>
              <a:spcBef>
                <a:spcPct val="0"/>
              </a:spcBef>
            </a:pPr>
            <a:r>
              <a:rPr lang="en-US" sz="25958" spc="285">
                <a:solidFill>
                  <a:srgbClr val="402B2B"/>
                </a:solidFill>
                <a:latin typeface="Sugo Display"/>
                <a:ea typeface="Sugo Display"/>
                <a:cs typeface="Sugo Display"/>
                <a:sym typeface="Sugo Display"/>
              </a:rPr>
              <a:t>Gracias</a:t>
            </a:r>
          </a:p>
        </p:txBody>
      </p:sp>
      <p:sp>
        <p:nvSpPr>
          <p:cNvPr name="Freeform 8" id="8"/>
          <p:cNvSpPr/>
          <p:nvPr/>
        </p:nvSpPr>
        <p:spPr>
          <a:xfrm flipH="false" flipV="false" rot="0">
            <a:off x="6821009" y="7425108"/>
            <a:ext cx="2172797" cy="95209"/>
          </a:xfrm>
          <a:custGeom>
            <a:avLst/>
            <a:gdLst/>
            <a:ahLst/>
            <a:cxnLst/>
            <a:rect r="r" b="b" t="t" l="l"/>
            <a:pathLst>
              <a:path h="95209" w="2172797">
                <a:moveTo>
                  <a:pt x="0" y="0"/>
                </a:moveTo>
                <a:lnTo>
                  <a:pt x="2172797" y="0"/>
                </a:lnTo>
                <a:lnTo>
                  <a:pt x="2172797" y="95209"/>
                </a:lnTo>
                <a:lnTo>
                  <a:pt x="0" y="95209"/>
                </a:lnTo>
                <a:lnTo>
                  <a:pt x="0" y="0"/>
                </a:lnTo>
                <a:close/>
              </a:path>
            </a:pathLst>
          </a:custGeom>
          <a:blipFill>
            <a:blip r:embed="rId5">
              <a:extLst>
                <a:ext uri="{96DAC541-7B7A-43D3-8B79-37D633B846F1}">
                  <asvg:svgBlip xmlns:asvg="http://schemas.microsoft.com/office/drawing/2016/SVG/main" r:embed="rId6"/>
                </a:ext>
              </a:extLst>
            </a:blip>
            <a:stretch>
              <a:fillRect l="-16037" t="0" r="-25728" b="0"/>
            </a:stretch>
          </a:blipFill>
        </p:spPr>
      </p:sp>
      <p:sp>
        <p:nvSpPr>
          <p:cNvPr name="Freeform 9" id="9"/>
          <p:cNvSpPr/>
          <p:nvPr/>
        </p:nvSpPr>
        <p:spPr>
          <a:xfrm flipH="false" flipV="false" rot="0">
            <a:off x="4196660" y="7425108"/>
            <a:ext cx="2202904" cy="95209"/>
          </a:xfrm>
          <a:custGeom>
            <a:avLst/>
            <a:gdLst/>
            <a:ahLst/>
            <a:cxnLst/>
            <a:rect r="r" b="b" t="t" l="l"/>
            <a:pathLst>
              <a:path h="95209" w="2202904">
                <a:moveTo>
                  <a:pt x="0" y="0"/>
                </a:moveTo>
                <a:lnTo>
                  <a:pt x="2202904" y="0"/>
                </a:lnTo>
                <a:lnTo>
                  <a:pt x="2202904" y="95209"/>
                </a:lnTo>
                <a:lnTo>
                  <a:pt x="0" y="95209"/>
                </a:lnTo>
                <a:lnTo>
                  <a:pt x="0" y="0"/>
                </a:lnTo>
                <a:close/>
              </a:path>
            </a:pathLst>
          </a:custGeom>
          <a:blipFill>
            <a:blip r:embed="rId5">
              <a:extLst>
                <a:ext uri="{96DAC541-7B7A-43D3-8B79-37D633B846F1}">
                  <asvg:svgBlip xmlns:asvg="http://schemas.microsoft.com/office/drawing/2016/SVG/main" r:embed="rId6"/>
                </a:ext>
              </a:extLst>
            </a:blip>
            <a:stretch>
              <a:fillRect l="-14451" t="0" r="-25376" b="0"/>
            </a:stretch>
          </a:blipFill>
        </p:spPr>
      </p:sp>
      <p:sp>
        <p:nvSpPr>
          <p:cNvPr name="Freeform 10" id="10"/>
          <p:cNvSpPr/>
          <p:nvPr/>
        </p:nvSpPr>
        <p:spPr>
          <a:xfrm flipH="true" flipV="false" rot="0">
            <a:off x="10595001" y="1664140"/>
            <a:ext cx="7692999" cy="7692999"/>
          </a:xfrm>
          <a:custGeom>
            <a:avLst/>
            <a:gdLst/>
            <a:ahLst/>
            <a:cxnLst/>
            <a:rect r="r" b="b" t="t" l="l"/>
            <a:pathLst>
              <a:path h="7692999" w="7692999">
                <a:moveTo>
                  <a:pt x="7692999" y="0"/>
                </a:moveTo>
                <a:lnTo>
                  <a:pt x="0" y="0"/>
                </a:lnTo>
                <a:lnTo>
                  <a:pt x="0" y="7692999"/>
                </a:lnTo>
                <a:lnTo>
                  <a:pt x="7692999" y="7692999"/>
                </a:lnTo>
                <a:lnTo>
                  <a:pt x="7692999"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1080000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6054" t="-25938" r="-6980" b="-8116"/>
            </a:stretch>
          </a:blipFill>
        </p:spPr>
      </p:sp>
      <p:sp>
        <p:nvSpPr>
          <p:cNvPr name="Freeform 3" id="3"/>
          <p:cNvSpPr/>
          <p:nvPr/>
        </p:nvSpPr>
        <p:spPr>
          <a:xfrm flipH="false" flipV="false" rot="0">
            <a:off x="6306406" y="3237735"/>
            <a:ext cx="4890977" cy="151176"/>
          </a:xfrm>
          <a:custGeom>
            <a:avLst/>
            <a:gdLst/>
            <a:ahLst/>
            <a:cxnLst/>
            <a:rect r="r" b="b" t="t" l="l"/>
            <a:pathLst>
              <a:path h="151176" w="4890977">
                <a:moveTo>
                  <a:pt x="0" y="0"/>
                </a:moveTo>
                <a:lnTo>
                  <a:pt x="4890977" y="0"/>
                </a:lnTo>
                <a:lnTo>
                  <a:pt x="4890977" y="151175"/>
                </a:lnTo>
                <a:lnTo>
                  <a:pt x="0" y="151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0" y="7842994"/>
            <a:ext cx="4735863" cy="757355"/>
          </a:xfrm>
          <a:prstGeom prst="rect">
            <a:avLst/>
          </a:prstGeom>
        </p:spPr>
        <p:txBody>
          <a:bodyPr anchor="t" rtlCol="false" tIns="0" lIns="0" bIns="0" rIns="0">
            <a:spAutoFit/>
          </a:bodyPr>
          <a:lstStyle/>
          <a:p>
            <a:pPr algn="ctr">
              <a:lnSpc>
                <a:spcPts val="6082"/>
              </a:lnSpc>
              <a:spcBef>
                <a:spcPct val="0"/>
              </a:spcBef>
            </a:pPr>
            <a:r>
              <a:rPr lang="en-US" sz="4344">
                <a:solidFill>
                  <a:srgbClr val="402B2B"/>
                </a:solidFill>
                <a:latin typeface="Sugo Display"/>
                <a:ea typeface="Sugo Display"/>
                <a:cs typeface="Sugo Display"/>
                <a:sym typeface="Sugo Display"/>
              </a:rPr>
              <a:t>Sofía Cantú</a:t>
            </a:r>
          </a:p>
        </p:txBody>
      </p:sp>
      <p:grpSp>
        <p:nvGrpSpPr>
          <p:cNvPr name="Group 5" id="5"/>
          <p:cNvGrpSpPr/>
          <p:nvPr/>
        </p:nvGrpSpPr>
        <p:grpSpPr>
          <a:xfrm rot="-71184">
            <a:off x="546707" y="4163888"/>
            <a:ext cx="3642449" cy="3979643"/>
            <a:chOff x="0" y="0"/>
            <a:chExt cx="4856598" cy="5306191"/>
          </a:xfrm>
        </p:grpSpPr>
        <p:sp>
          <p:nvSpPr>
            <p:cNvPr name="Freeform 6" id="6"/>
            <p:cNvSpPr/>
            <p:nvPr/>
          </p:nvSpPr>
          <p:spPr>
            <a:xfrm flipH="false" flipV="false" rot="0">
              <a:off x="0" y="4031334"/>
              <a:ext cx="4856598" cy="1274857"/>
            </a:xfrm>
            <a:custGeom>
              <a:avLst/>
              <a:gdLst/>
              <a:ahLst/>
              <a:cxnLst/>
              <a:rect r="r" b="b" t="t" l="l"/>
              <a:pathLst>
                <a:path h="1274857" w="4856598">
                  <a:moveTo>
                    <a:pt x="0" y="0"/>
                  </a:moveTo>
                  <a:lnTo>
                    <a:pt x="4856598" y="0"/>
                  </a:lnTo>
                  <a:lnTo>
                    <a:pt x="4856598" y="1274857"/>
                  </a:lnTo>
                  <a:lnTo>
                    <a:pt x="0" y="1274857"/>
                  </a:lnTo>
                  <a:lnTo>
                    <a:pt x="0" y="0"/>
                  </a:lnTo>
                  <a:close/>
                </a:path>
              </a:pathLst>
            </a:custGeom>
            <a:blipFill>
              <a:blip r:embed="rId5"/>
              <a:stretch>
                <a:fillRect l="0" t="0" r="0" b="0"/>
              </a:stretch>
            </a:blipFill>
          </p:spPr>
        </p:sp>
        <p:grpSp>
          <p:nvGrpSpPr>
            <p:cNvPr name="Group 7" id="7"/>
            <p:cNvGrpSpPr>
              <a:grpSpLocks noChangeAspect="true"/>
            </p:cNvGrpSpPr>
            <p:nvPr/>
          </p:nvGrpSpPr>
          <p:grpSpPr>
            <a:xfrm rot="0">
              <a:off x="189223" y="0"/>
              <a:ext cx="4667375" cy="4663005"/>
              <a:chOff x="0" y="0"/>
              <a:chExt cx="3255264" cy="3252216"/>
            </a:xfrm>
          </p:grpSpPr>
          <p:sp>
            <p:nvSpPr>
              <p:cNvPr name="Freeform 8" id="8"/>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9" id="9"/>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l="-10928" t="-30045" r="-11923" b="-35375"/>
                </a:stretch>
              </a:blipFill>
            </p:spPr>
          </p:sp>
        </p:grpSp>
      </p:grpSp>
      <p:sp>
        <p:nvSpPr>
          <p:cNvPr name="Freeform 10" id="10"/>
          <p:cNvSpPr/>
          <p:nvPr/>
        </p:nvSpPr>
        <p:spPr>
          <a:xfrm flipH="false" flipV="false" rot="564876">
            <a:off x="3635379" y="3990114"/>
            <a:ext cx="561594" cy="572325"/>
          </a:xfrm>
          <a:custGeom>
            <a:avLst/>
            <a:gdLst/>
            <a:ahLst/>
            <a:cxnLst/>
            <a:rect r="r" b="b" t="t" l="l"/>
            <a:pathLst>
              <a:path h="572325" w="561594">
                <a:moveTo>
                  <a:pt x="0" y="0"/>
                </a:moveTo>
                <a:lnTo>
                  <a:pt x="561594" y="0"/>
                </a:lnTo>
                <a:lnTo>
                  <a:pt x="561594" y="572325"/>
                </a:lnTo>
                <a:lnTo>
                  <a:pt x="0" y="572325"/>
                </a:lnTo>
                <a:lnTo>
                  <a:pt x="0" y="0"/>
                </a:lnTo>
                <a:close/>
              </a:path>
            </a:pathLst>
          </a:custGeom>
          <a:blipFill>
            <a:blip r:embed="rId8"/>
            <a:stretch>
              <a:fillRect l="0" t="0" r="0" b="0"/>
            </a:stretch>
          </a:blipFill>
        </p:spPr>
      </p:sp>
      <p:grpSp>
        <p:nvGrpSpPr>
          <p:cNvPr name="Group 11" id="11"/>
          <p:cNvGrpSpPr/>
          <p:nvPr/>
        </p:nvGrpSpPr>
        <p:grpSpPr>
          <a:xfrm rot="-71184">
            <a:off x="4344081" y="4028636"/>
            <a:ext cx="4748360" cy="5029469"/>
            <a:chOff x="0" y="0"/>
            <a:chExt cx="6331146" cy="6705959"/>
          </a:xfrm>
        </p:grpSpPr>
        <p:sp>
          <p:nvSpPr>
            <p:cNvPr name="TextBox 12" id="12"/>
            <p:cNvSpPr txBox="true"/>
            <p:nvPr/>
          </p:nvSpPr>
          <p:spPr>
            <a:xfrm rot="71184">
              <a:off x="9416" y="5191739"/>
              <a:ext cx="6314484" cy="974882"/>
            </a:xfrm>
            <a:prstGeom prst="rect">
              <a:avLst/>
            </a:prstGeom>
          </p:spPr>
          <p:txBody>
            <a:bodyPr anchor="t" rtlCol="false" tIns="0" lIns="0" bIns="0" rIns="0">
              <a:spAutoFit/>
            </a:bodyPr>
            <a:lstStyle/>
            <a:p>
              <a:pPr algn="ctr">
                <a:lnSpc>
                  <a:spcPts val="6082"/>
                </a:lnSpc>
                <a:spcBef>
                  <a:spcPct val="0"/>
                </a:spcBef>
              </a:pPr>
              <a:r>
                <a:rPr lang="en-US" sz="4344">
                  <a:solidFill>
                    <a:srgbClr val="402B2B"/>
                  </a:solidFill>
                  <a:latin typeface="Sugo Display"/>
                  <a:ea typeface="Sugo Display"/>
                  <a:cs typeface="Sugo Display"/>
                  <a:sym typeface="Sugo Display"/>
                </a:rPr>
                <a:t>Ozner Leyva</a:t>
              </a:r>
            </a:p>
          </p:txBody>
        </p:sp>
        <p:sp>
          <p:nvSpPr>
            <p:cNvPr name="Freeform 13" id="13"/>
            <p:cNvSpPr/>
            <p:nvPr/>
          </p:nvSpPr>
          <p:spPr>
            <a:xfrm flipH="false" flipV="false" rot="0">
              <a:off x="740259" y="4282118"/>
              <a:ext cx="4856598" cy="1274857"/>
            </a:xfrm>
            <a:custGeom>
              <a:avLst/>
              <a:gdLst/>
              <a:ahLst/>
              <a:cxnLst/>
              <a:rect r="r" b="b" t="t" l="l"/>
              <a:pathLst>
                <a:path h="1274857" w="4856598">
                  <a:moveTo>
                    <a:pt x="0" y="0"/>
                  </a:moveTo>
                  <a:lnTo>
                    <a:pt x="4856598" y="0"/>
                  </a:lnTo>
                  <a:lnTo>
                    <a:pt x="4856598" y="1274857"/>
                  </a:lnTo>
                  <a:lnTo>
                    <a:pt x="0" y="1274857"/>
                  </a:lnTo>
                  <a:lnTo>
                    <a:pt x="0" y="0"/>
                  </a:lnTo>
                  <a:close/>
                </a:path>
              </a:pathLst>
            </a:custGeom>
            <a:blipFill>
              <a:blip r:embed="rId5"/>
              <a:stretch>
                <a:fillRect l="0" t="0" r="0" b="0"/>
              </a:stretch>
            </a:blipFill>
          </p:spPr>
        </p:sp>
        <p:grpSp>
          <p:nvGrpSpPr>
            <p:cNvPr name="Group 14" id="14"/>
            <p:cNvGrpSpPr>
              <a:grpSpLocks noChangeAspect="true"/>
            </p:cNvGrpSpPr>
            <p:nvPr/>
          </p:nvGrpSpPr>
          <p:grpSpPr>
            <a:xfrm rot="0">
              <a:off x="929482" y="250784"/>
              <a:ext cx="4667375" cy="4663005"/>
              <a:chOff x="0" y="0"/>
              <a:chExt cx="3255264" cy="3252216"/>
            </a:xfrm>
          </p:grpSpPr>
          <p:sp>
            <p:nvSpPr>
              <p:cNvPr name="Freeform 15" id="1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16" id="1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59659" t="-34351" r="-61770" b="-163972"/>
                </a:stretch>
              </a:blipFill>
            </p:spPr>
          </p:sp>
        </p:grpSp>
        <p:sp>
          <p:nvSpPr>
            <p:cNvPr name="Freeform 17" id="17"/>
            <p:cNvSpPr/>
            <p:nvPr/>
          </p:nvSpPr>
          <p:spPr>
            <a:xfrm flipH="false" flipV="false" rot="636060">
              <a:off x="4909875" y="62365"/>
              <a:ext cx="748792" cy="763100"/>
            </a:xfrm>
            <a:custGeom>
              <a:avLst/>
              <a:gdLst/>
              <a:ahLst/>
              <a:cxnLst/>
              <a:rect r="r" b="b" t="t" l="l"/>
              <a:pathLst>
                <a:path h="763100" w="748792">
                  <a:moveTo>
                    <a:pt x="0" y="0"/>
                  </a:moveTo>
                  <a:lnTo>
                    <a:pt x="748792" y="0"/>
                  </a:lnTo>
                  <a:lnTo>
                    <a:pt x="748792" y="763100"/>
                  </a:lnTo>
                  <a:lnTo>
                    <a:pt x="0" y="763100"/>
                  </a:lnTo>
                  <a:lnTo>
                    <a:pt x="0" y="0"/>
                  </a:lnTo>
                  <a:close/>
                </a:path>
              </a:pathLst>
            </a:custGeom>
            <a:blipFill>
              <a:blip r:embed="rId8"/>
              <a:stretch>
                <a:fillRect l="0" t="0" r="0" b="0"/>
              </a:stretch>
            </a:blipFill>
          </p:spPr>
        </p:sp>
        <p:sp>
          <p:nvSpPr>
            <p:cNvPr name="TextBox 18" id="18"/>
            <p:cNvSpPr txBox="true"/>
            <p:nvPr/>
          </p:nvSpPr>
          <p:spPr>
            <a:xfrm rot="71184">
              <a:off x="739377" y="6128368"/>
              <a:ext cx="4825028" cy="527696"/>
            </a:xfrm>
            <a:prstGeom prst="rect">
              <a:avLst/>
            </a:prstGeom>
          </p:spPr>
          <p:txBody>
            <a:bodyPr anchor="t" rtlCol="false" tIns="0" lIns="0" bIns="0" rIns="0">
              <a:spAutoFit/>
            </a:bodyPr>
            <a:lstStyle/>
            <a:p>
              <a:pPr algn="ctr">
                <a:lnSpc>
                  <a:spcPts val="3416"/>
                </a:lnSpc>
              </a:pPr>
              <a:r>
                <a:rPr lang="en-US" b="true" sz="2440">
                  <a:solidFill>
                    <a:srgbClr val="402B2B"/>
                  </a:solidFill>
                  <a:latin typeface="Atkinson Hyperlegible Bold"/>
                  <a:ea typeface="Atkinson Hyperlegible Bold"/>
                  <a:cs typeface="Atkinson Hyperlegible Bold"/>
                  <a:sym typeface="Atkinson Hyperlegible Bold"/>
                </a:rPr>
                <a:t>A01742377</a:t>
              </a:r>
            </a:p>
          </p:txBody>
        </p:sp>
      </p:grpSp>
      <p:grpSp>
        <p:nvGrpSpPr>
          <p:cNvPr name="Group 19" id="19"/>
          <p:cNvGrpSpPr/>
          <p:nvPr/>
        </p:nvGrpSpPr>
        <p:grpSpPr>
          <a:xfrm rot="-71184">
            <a:off x="8979065" y="3996652"/>
            <a:ext cx="4748360" cy="5061456"/>
            <a:chOff x="0" y="0"/>
            <a:chExt cx="6331146" cy="6748608"/>
          </a:xfrm>
        </p:grpSpPr>
        <p:sp>
          <p:nvSpPr>
            <p:cNvPr name="TextBox 20" id="20"/>
            <p:cNvSpPr txBox="true"/>
            <p:nvPr/>
          </p:nvSpPr>
          <p:spPr>
            <a:xfrm rot="71184">
              <a:off x="9416" y="5240242"/>
              <a:ext cx="6314484" cy="974882"/>
            </a:xfrm>
            <a:prstGeom prst="rect">
              <a:avLst/>
            </a:prstGeom>
          </p:spPr>
          <p:txBody>
            <a:bodyPr anchor="t" rtlCol="false" tIns="0" lIns="0" bIns="0" rIns="0">
              <a:spAutoFit/>
            </a:bodyPr>
            <a:lstStyle/>
            <a:p>
              <a:pPr algn="ctr">
                <a:lnSpc>
                  <a:spcPts val="6082"/>
                </a:lnSpc>
                <a:spcBef>
                  <a:spcPct val="0"/>
                </a:spcBef>
              </a:pPr>
              <a:r>
                <a:rPr lang="en-US" sz="4344">
                  <a:solidFill>
                    <a:srgbClr val="402B2B"/>
                  </a:solidFill>
                  <a:latin typeface="Sugo Display"/>
                  <a:ea typeface="Sugo Display"/>
                  <a:cs typeface="Sugo Display"/>
                  <a:sym typeface="Sugo Display"/>
                </a:rPr>
                <a:t>Nallely Serna</a:t>
              </a:r>
            </a:p>
          </p:txBody>
        </p:sp>
        <p:sp>
          <p:nvSpPr>
            <p:cNvPr name="Freeform 21" id="21"/>
            <p:cNvSpPr/>
            <p:nvPr/>
          </p:nvSpPr>
          <p:spPr>
            <a:xfrm flipH="false" flipV="false" rot="0">
              <a:off x="751331" y="4282118"/>
              <a:ext cx="4856598" cy="1274857"/>
            </a:xfrm>
            <a:custGeom>
              <a:avLst/>
              <a:gdLst/>
              <a:ahLst/>
              <a:cxnLst/>
              <a:rect r="r" b="b" t="t" l="l"/>
              <a:pathLst>
                <a:path h="1274857" w="4856598">
                  <a:moveTo>
                    <a:pt x="0" y="0"/>
                  </a:moveTo>
                  <a:lnTo>
                    <a:pt x="4856598" y="0"/>
                  </a:lnTo>
                  <a:lnTo>
                    <a:pt x="4856598" y="1274857"/>
                  </a:lnTo>
                  <a:lnTo>
                    <a:pt x="0" y="1274857"/>
                  </a:lnTo>
                  <a:lnTo>
                    <a:pt x="0" y="0"/>
                  </a:lnTo>
                  <a:close/>
                </a:path>
              </a:pathLst>
            </a:custGeom>
            <a:blipFill>
              <a:blip r:embed="rId5"/>
              <a:stretch>
                <a:fillRect l="0" t="0" r="0" b="0"/>
              </a:stretch>
            </a:blipFill>
          </p:spPr>
        </p:sp>
        <p:grpSp>
          <p:nvGrpSpPr>
            <p:cNvPr name="Group 22" id="22"/>
            <p:cNvGrpSpPr>
              <a:grpSpLocks noChangeAspect="true"/>
            </p:cNvGrpSpPr>
            <p:nvPr/>
          </p:nvGrpSpPr>
          <p:grpSpPr>
            <a:xfrm rot="0">
              <a:off x="940554" y="250784"/>
              <a:ext cx="4667375" cy="4663005"/>
              <a:chOff x="0" y="0"/>
              <a:chExt cx="3255264" cy="3252216"/>
            </a:xfrm>
          </p:grpSpPr>
          <p:sp>
            <p:nvSpPr>
              <p:cNvPr name="Freeform 23" id="23"/>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24" id="24"/>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0"/>
                <a:stretch>
                  <a:fillRect l="-33627" t="-22883" r="-28266" b="-40610"/>
                </a:stretch>
              </a:blipFill>
            </p:spPr>
          </p:sp>
        </p:grpSp>
        <p:sp>
          <p:nvSpPr>
            <p:cNvPr name="Freeform 25" id="25"/>
            <p:cNvSpPr/>
            <p:nvPr/>
          </p:nvSpPr>
          <p:spPr>
            <a:xfrm flipH="false" flipV="false" rot="636060">
              <a:off x="4920948" y="62365"/>
              <a:ext cx="748792" cy="763100"/>
            </a:xfrm>
            <a:custGeom>
              <a:avLst/>
              <a:gdLst/>
              <a:ahLst/>
              <a:cxnLst/>
              <a:rect r="r" b="b" t="t" l="l"/>
              <a:pathLst>
                <a:path h="763100" w="748792">
                  <a:moveTo>
                    <a:pt x="0" y="0"/>
                  </a:moveTo>
                  <a:lnTo>
                    <a:pt x="748791" y="0"/>
                  </a:lnTo>
                  <a:lnTo>
                    <a:pt x="748791" y="763100"/>
                  </a:lnTo>
                  <a:lnTo>
                    <a:pt x="0" y="763100"/>
                  </a:lnTo>
                  <a:lnTo>
                    <a:pt x="0" y="0"/>
                  </a:lnTo>
                  <a:close/>
                </a:path>
              </a:pathLst>
            </a:custGeom>
            <a:blipFill>
              <a:blip r:embed="rId8"/>
              <a:stretch>
                <a:fillRect l="0" t="0" r="0" b="0"/>
              </a:stretch>
            </a:blipFill>
          </p:spPr>
        </p:sp>
        <p:sp>
          <p:nvSpPr>
            <p:cNvPr name="TextBox 26" id="26"/>
            <p:cNvSpPr txBox="true"/>
            <p:nvPr/>
          </p:nvSpPr>
          <p:spPr>
            <a:xfrm rot="71184">
              <a:off x="739498" y="6171017"/>
              <a:ext cx="4825028" cy="527696"/>
            </a:xfrm>
            <a:prstGeom prst="rect">
              <a:avLst/>
            </a:prstGeom>
          </p:spPr>
          <p:txBody>
            <a:bodyPr anchor="t" rtlCol="false" tIns="0" lIns="0" bIns="0" rIns="0">
              <a:spAutoFit/>
            </a:bodyPr>
            <a:lstStyle/>
            <a:p>
              <a:pPr algn="ctr">
                <a:lnSpc>
                  <a:spcPts val="3416"/>
                </a:lnSpc>
              </a:pPr>
              <a:r>
                <a:rPr lang="en-US" b="true" sz="2440">
                  <a:solidFill>
                    <a:srgbClr val="402B2B"/>
                  </a:solidFill>
                  <a:latin typeface="Atkinson Hyperlegible Bold"/>
                  <a:ea typeface="Atkinson Hyperlegible Bold"/>
                  <a:cs typeface="Atkinson Hyperlegible Bold"/>
                  <a:sym typeface="Atkinson Hyperlegible Bold"/>
                </a:rPr>
                <a:t>A00833111</a:t>
              </a:r>
            </a:p>
          </p:txBody>
        </p:sp>
      </p:grpSp>
      <p:grpSp>
        <p:nvGrpSpPr>
          <p:cNvPr name="Group 27" id="27"/>
          <p:cNvGrpSpPr>
            <a:grpSpLocks noChangeAspect="true"/>
          </p:cNvGrpSpPr>
          <p:nvPr/>
        </p:nvGrpSpPr>
        <p:grpSpPr>
          <a:xfrm rot="3047705">
            <a:off x="-5953092" y="-2399286"/>
            <a:ext cx="8708432" cy="6031395"/>
            <a:chOff x="0" y="0"/>
            <a:chExt cx="3429000" cy="2374900"/>
          </a:xfrm>
        </p:grpSpPr>
        <p:sp>
          <p:nvSpPr>
            <p:cNvPr name="Freeform 28" id="28"/>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1"/>
              <a:stretch>
                <a:fillRect l="0" t="-50618" r="0" b="-50618"/>
              </a:stretch>
            </a:blipFill>
          </p:spPr>
        </p:sp>
        <p:sp>
          <p:nvSpPr>
            <p:cNvPr name="Freeform 29" id="29"/>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12"/>
              <a:stretch>
                <a:fillRect l="-2902" t="-10996" r="-2492" b="-11124"/>
              </a:stretch>
            </a:blipFill>
          </p:spPr>
        </p:sp>
      </p:grpSp>
      <p:sp>
        <p:nvSpPr>
          <p:cNvPr name="Freeform 30" id="30"/>
          <p:cNvSpPr/>
          <p:nvPr/>
        </p:nvSpPr>
        <p:spPr>
          <a:xfrm flipH="false" flipV="false" rot="-4335944">
            <a:off x="2052974" y="-95786"/>
            <a:ext cx="1157000" cy="2995469"/>
          </a:xfrm>
          <a:custGeom>
            <a:avLst/>
            <a:gdLst/>
            <a:ahLst/>
            <a:cxnLst/>
            <a:rect r="r" b="b" t="t" l="l"/>
            <a:pathLst>
              <a:path h="2995469" w="1157000">
                <a:moveTo>
                  <a:pt x="0" y="0"/>
                </a:moveTo>
                <a:lnTo>
                  <a:pt x="1157000" y="0"/>
                </a:lnTo>
                <a:lnTo>
                  <a:pt x="1157000" y="2995470"/>
                </a:lnTo>
                <a:lnTo>
                  <a:pt x="0" y="2995470"/>
                </a:lnTo>
                <a:lnTo>
                  <a:pt x="0" y="0"/>
                </a:lnTo>
                <a:close/>
              </a:path>
            </a:pathLst>
          </a:custGeom>
          <a:blipFill>
            <a:blip r:embed="rId13">
              <a:alphaModFix amt="88000"/>
            </a:blip>
            <a:stretch>
              <a:fillRect l="0" t="0" r="0" b="0"/>
            </a:stretch>
          </a:blipFill>
        </p:spPr>
      </p:sp>
      <p:sp>
        <p:nvSpPr>
          <p:cNvPr name="TextBox 31" id="31"/>
          <p:cNvSpPr txBox="true"/>
          <p:nvPr/>
        </p:nvSpPr>
        <p:spPr>
          <a:xfrm rot="0">
            <a:off x="3937296" y="706624"/>
            <a:ext cx="10413407" cy="2112011"/>
          </a:xfrm>
          <a:prstGeom prst="rect">
            <a:avLst/>
          </a:prstGeom>
        </p:spPr>
        <p:txBody>
          <a:bodyPr anchor="t" rtlCol="false" tIns="0" lIns="0" bIns="0" rIns="0">
            <a:spAutoFit/>
          </a:bodyPr>
          <a:lstStyle/>
          <a:p>
            <a:pPr algn="ctr">
              <a:lnSpc>
                <a:spcPts val="16939"/>
              </a:lnSpc>
              <a:spcBef>
                <a:spcPct val="0"/>
              </a:spcBef>
            </a:pPr>
            <a:r>
              <a:rPr lang="en-US" sz="12099">
                <a:solidFill>
                  <a:srgbClr val="402B2B"/>
                </a:solidFill>
                <a:latin typeface="Sugo Display"/>
                <a:ea typeface="Sugo Display"/>
                <a:cs typeface="Sugo Display"/>
                <a:sym typeface="Sugo Display"/>
              </a:rPr>
              <a:t>¡Conoce al equipo!</a:t>
            </a:r>
          </a:p>
        </p:txBody>
      </p:sp>
      <p:sp>
        <p:nvSpPr>
          <p:cNvPr name="Freeform 32" id="32"/>
          <p:cNvSpPr/>
          <p:nvPr/>
        </p:nvSpPr>
        <p:spPr>
          <a:xfrm flipH="false" flipV="false" rot="-8696648">
            <a:off x="17032217" y="10117619"/>
            <a:ext cx="2769237" cy="1883102"/>
          </a:xfrm>
          <a:custGeom>
            <a:avLst/>
            <a:gdLst/>
            <a:ahLst/>
            <a:cxnLst/>
            <a:rect r="r" b="b" t="t" l="l"/>
            <a:pathLst>
              <a:path h="1883102" w="2769237">
                <a:moveTo>
                  <a:pt x="0" y="0"/>
                </a:moveTo>
                <a:lnTo>
                  <a:pt x="2769237" y="0"/>
                </a:lnTo>
                <a:lnTo>
                  <a:pt x="2769237" y="1883102"/>
                </a:lnTo>
                <a:lnTo>
                  <a:pt x="0" y="1883102"/>
                </a:lnTo>
                <a:lnTo>
                  <a:pt x="0" y="0"/>
                </a:lnTo>
                <a:close/>
              </a:path>
            </a:pathLst>
          </a:custGeom>
          <a:blipFill>
            <a:blip r:embed="rId14">
              <a:alphaModFix amt="70000"/>
            </a:blip>
            <a:stretch>
              <a:fillRect l="-248721" t="0" r="0" b="0"/>
            </a:stretch>
          </a:blipFill>
        </p:spPr>
      </p:sp>
      <p:sp>
        <p:nvSpPr>
          <p:cNvPr name="Freeform 33" id="33"/>
          <p:cNvSpPr/>
          <p:nvPr/>
        </p:nvSpPr>
        <p:spPr>
          <a:xfrm flipH="false" flipV="false" rot="-1855457">
            <a:off x="17885698" y="8057667"/>
            <a:ext cx="1506778" cy="3901043"/>
          </a:xfrm>
          <a:custGeom>
            <a:avLst/>
            <a:gdLst/>
            <a:ahLst/>
            <a:cxnLst/>
            <a:rect r="r" b="b" t="t" l="l"/>
            <a:pathLst>
              <a:path h="3901043" w="1506778">
                <a:moveTo>
                  <a:pt x="0" y="0"/>
                </a:moveTo>
                <a:lnTo>
                  <a:pt x="1506778" y="0"/>
                </a:lnTo>
                <a:lnTo>
                  <a:pt x="1506778" y="3901042"/>
                </a:lnTo>
                <a:lnTo>
                  <a:pt x="0" y="3901042"/>
                </a:lnTo>
                <a:lnTo>
                  <a:pt x="0" y="0"/>
                </a:lnTo>
                <a:close/>
              </a:path>
            </a:pathLst>
          </a:custGeom>
          <a:blipFill>
            <a:blip r:embed="rId13">
              <a:alphaModFix amt="88000"/>
            </a:blip>
            <a:stretch>
              <a:fillRect l="0" t="0" r="0" b="0"/>
            </a:stretch>
          </a:blipFill>
        </p:spPr>
      </p:sp>
      <p:sp>
        <p:nvSpPr>
          <p:cNvPr name="Freeform 34" id="34"/>
          <p:cNvSpPr/>
          <p:nvPr/>
        </p:nvSpPr>
        <p:spPr>
          <a:xfrm flipH="true" flipV="false" rot="-148964">
            <a:off x="14083673" y="360249"/>
            <a:ext cx="4804842" cy="3485355"/>
          </a:xfrm>
          <a:custGeom>
            <a:avLst/>
            <a:gdLst/>
            <a:ahLst/>
            <a:cxnLst/>
            <a:rect r="r" b="b" t="t" l="l"/>
            <a:pathLst>
              <a:path h="3485355" w="4804842">
                <a:moveTo>
                  <a:pt x="4804842" y="0"/>
                </a:moveTo>
                <a:lnTo>
                  <a:pt x="0" y="0"/>
                </a:lnTo>
                <a:lnTo>
                  <a:pt x="0" y="3485355"/>
                </a:lnTo>
                <a:lnTo>
                  <a:pt x="4804842" y="3485355"/>
                </a:lnTo>
                <a:lnTo>
                  <a:pt x="4804842"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5" id="35"/>
          <p:cNvSpPr txBox="true"/>
          <p:nvPr/>
        </p:nvSpPr>
        <p:spPr>
          <a:xfrm rot="0">
            <a:off x="13779315" y="7842994"/>
            <a:ext cx="4735863" cy="757355"/>
          </a:xfrm>
          <a:prstGeom prst="rect">
            <a:avLst/>
          </a:prstGeom>
        </p:spPr>
        <p:txBody>
          <a:bodyPr anchor="t" rtlCol="false" tIns="0" lIns="0" bIns="0" rIns="0">
            <a:spAutoFit/>
          </a:bodyPr>
          <a:lstStyle/>
          <a:p>
            <a:pPr algn="ctr">
              <a:lnSpc>
                <a:spcPts val="6082"/>
              </a:lnSpc>
              <a:spcBef>
                <a:spcPct val="0"/>
              </a:spcBef>
            </a:pPr>
            <a:r>
              <a:rPr lang="en-US" sz="4344">
                <a:solidFill>
                  <a:srgbClr val="402B2B"/>
                </a:solidFill>
                <a:latin typeface="Sugo Display"/>
                <a:ea typeface="Sugo Display"/>
                <a:cs typeface="Sugo Display"/>
                <a:sym typeface="Sugo Display"/>
              </a:rPr>
              <a:t>Fernanda Pérez</a:t>
            </a:r>
          </a:p>
        </p:txBody>
      </p:sp>
      <p:sp>
        <p:nvSpPr>
          <p:cNvPr name="Freeform 36" id="36"/>
          <p:cNvSpPr/>
          <p:nvPr/>
        </p:nvSpPr>
        <p:spPr>
          <a:xfrm flipH="false" flipV="false" rot="-71184">
            <a:off x="14315651" y="7187064"/>
            <a:ext cx="3642449" cy="956143"/>
          </a:xfrm>
          <a:custGeom>
            <a:avLst/>
            <a:gdLst/>
            <a:ahLst/>
            <a:cxnLst/>
            <a:rect r="r" b="b" t="t" l="l"/>
            <a:pathLst>
              <a:path h="956143" w="3642449">
                <a:moveTo>
                  <a:pt x="0" y="0"/>
                </a:moveTo>
                <a:lnTo>
                  <a:pt x="3642449" y="0"/>
                </a:lnTo>
                <a:lnTo>
                  <a:pt x="3642449" y="956143"/>
                </a:lnTo>
                <a:lnTo>
                  <a:pt x="0" y="956143"/>
                </a:lnTo>
                <a:lnTo>
                  <a:pt x="0" y="0"/>
                </a:lnTo>
                <a:close/>
              </a:path>
            </a:pathLst>
          </a:custGeom>
          <a:blipFill>
            <a:blip r:embed="rId5"/>
            <a:stretch>
              <a:fillRect l="0" t="0" r="0" b="0"/>
            </a:stretch>
          </a:blipFill>
        </p:spPr>
      </p:sp>
      <p:grpSp>
        <p:nvGrpSpPr>
          <p:cNvPr name="Group 37" id="37"/>
          <p:cNvGrpSpPr>
            <a:grpSpLocks noChangeAspect="true"/>
          </p:cNvGrpSpPr>
          <p:nvPr/>
        </p:nvGrpSpPr>
        <p:grpSpPr>
          <a:xfrm rot="-71184">
            <a:off x="14421258" y="4162470"/>
            <a:ext cx="3500531" cy="3497254"/>
            <a:chOff x="0" y="0"/>
            <a:chExt cx="3255264" cy="3252216"/>
          </a:xfrm>
        </p:grpSpPr>
        <p:sp>
          <p:nvSpPr>
            <p:cNvPr name="Freeform 38" id="38"/>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39" id="39"/>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7"/>
              <a:stretch>
                <a:fillRect l="-2548" t="0" r="-2548" b="0"/>
              </a:stretch>
            </a:blipFill>
          </p:spPr>
        </p:sp>
      </p:grpSp>
      <p:sp>
        <p:nvSpPr>
          <p:cNvPr name="Freeform 40" id="40"/>
          <p:cNvSpPr/>
          <p:nvPr/>
        </p:nvSpPr>
        <p:spPr>
          <a:xfrm flipH="false" flipV="false" rot="564876">
            <a:off x="17384693" y="3990114"/>
            <a:ext cx="561594" cy="572325"/>
          </a:xfrm>
          <a:custGeom>
            <a:avLst/>
            <a:gdLst/>
            <a:ahLst/>
            <a:cxnLst/>
            <a:rect r="r" b="b" t="t" l="l"/>
            <a:pathLst>
              <a:path h="572325" w="561594">
                <a:moveTo>
                  <a:pt x="0" y="0"/>
                </a:moveTo>
                <a:lnTo>
                  <a:pt x="561594" y="0"/>
                </a:lnTo>
                <a:lnTo>
                  <a:pt x="561594" y="572325"/>
                </a:lnTo>
                <a:lnTo>
                  <a:pt x="0" y="572325"/>
                </a:lnTo>
                <a:lnTo>
                  <a:pt x="0" y="0"/>
                </a:lnTo>
                <a:close/>
              </a:path>
            </a:pathLst>
          </a:custGeom>
          <a:blipFill>
            <a:blip r:embed="rId8"/>
            <a:stretch>
              <a:fillRect l="0" t="0" r="0" b="0"/>
            </a:stretch>
          </a:blipFill>
        </p:spPr>
      </p:sp>
      <p:sp>
        <p:nvSpPr>
          <p:cNvPr name="TextBox 41" id="41"/>
          <p:cNvSpPr txBox="true"/>
          <p:nvPr/>
        </p:nvSpPr>
        <p:spPr>
          <a:xfrm rot="0">
            <a:off x="558546" y="8587582"/>
            <a:ext cx="3618771" cy="401169"/>
          </a:xfrm>
          <a:prstGeom prst="rect">
            <a:avLst/>
          </a:prstGeom>
        </p:spPr>
        <p:txBody>
          <a:bodyPr anchor="t" rtlCol="false" tIns="0" lIns="0" bIns="0" rIns="0">
            <a:spAutoFit/>
          </a:bodyPr>
          <a:lstStyle/>
          <a:p>
            <a:pPr algn="ctr">
              <a:lnSpc>
                <a:spcPts val="3416"/>
              </a:lnSpc>
            </a:pPr>
            <a:r>
              <a:rPr lang="en-US" b="true" sz="2440">
                <a:solidFill>
                  <a:srgbClr val="402B2B"/>
                </a:solidFill>
                <a:latin typeface="Atkinson Hyperlegible Bold"/>
                <a:ea typeface="Atkinson Hyperlegible Bold"/>
                <a:cs typeface="Atkinson Hyperlegible Bold"/>
                <a:sym typeface="Atkinson Hyperlegible Bold"/>
              </a:rPr>
              <a:t>A01571120</a:t>
            </a:r>
          </a:p>
        </p:txBody>
      </p:sp>
      <p:sp>
        <p:nvSpPr>
          <p:cNvPr name="TextBox 42" id="42"/>
          <p:cNvSpPr txBox="true"/>
          <p:nvPr/>
        </p:nvSpPr>
        <p:spPr>
          <a:xfrm rot="0">
            <a:off x="14337861" y="8562249"/>
            <a:ext cx="3618771" cy="834479"/>
          </a:xfrm>
          <a:prstGeom prst="rect">
            <a:avLst/>
          </a:prstGeom>
        </p:spPr>
        <p:txBody>
          <a:bodyPr anchor="t" rtlCol="false" tIns="0" lIns="0" bIns="0" rIns="0">
            <a:spAutoFit/>
          </a:bodyPr>
          <a:lstStyle/>
          <a:p>
            <a:pPr algn="ctr">
              <a:lnSpc>
                <a:spcPts val="3416"/>
              </a:lnSpc>
            </a:pPr>
            <a:r>
              <a:rPr lang="en-US" sz="2440" b="true">
                <a:solidFill>
                  <a:srgbClr val="402B2B"/>
                </a:solidFill>
                <a:latin typeface="Atkinson Hyperlegible Bold"/>
                <a:ea typeface="Atkinson Hyperlegible Bold"/>
                <a:cs typeface="Atkinson Hyperlegible Bold"/>
                <a:sym typeface="Atkinson Hyperlegible Bold"/>
              </a:rPr>
              <a:t>A01742102</a:t>
            </a:r>
          </a:p>
          <a:p>
            <a:pPr algn="ctr">
              <a:lnSpc>
                <a:spcPts val="3416"/>
              </a:lnSpc>
            </a:pPr>
          </a:p>
        </p:txBody>
      </p:sp>
      <p:sp>
        <p:nvSpPr>
          <p:cNvPr name="TextBox 43" id="43"/>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68" t="-11441" r="-5003" b="-17200"/>
            </a:stretch>
          </a:blipFill>
        </p:spPr>
      </p:sp>
      <p:grpSp>
        <p:nvGrpSpPr>
          <p:cNvPr name="Group 3" id="3"/>
          <p:cNvGrpSpPr>
            <a:grpSpLocks noChangeAspect="true"/>
          </p:cNvGrpSpPr>
          <p:nvPr/>
        </p:nvGrpSpPr>
        <p:grpSpPr>
          <a:xfrm rot="1015533">
            <a:off x="11860654" y="-5150158"/>
            <a:ext cx="10325542" cy="715139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7713192">
            <a:off x="-927703" y="7681559"/>
            <a:ext cx="9304676" cy="6444350"/>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60874" r="0" b="-60874"/>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p:nvPr/>
        </p:nvGrpSpPr>
        <p:grpSpPr>
          <a:xfrm rot="0">
            <a:off x="8092176" y="4117278"/>
            <a:ext cx="8280496" cy="182207"/>
            <a:chOff x="0" y="0"/>
            <a:chExt cx="11040661" cy="242943"/>
          </a:xfrm>
        </p:grpSpPr>
        <p:sp>
          <p:nvSpPr>
            <p:cNvPr name="Freeform 10" id="10"/>
            <p:cNvSpPr/>
            <p:nvPr/>
          </p:nvSpPr>
          <p:spPr>
            <a:xfrm flipH="false" flipV="false" rot="0">
              <a:off x="0" y="0"/>
              <a:ext cx="4457166" cy="211034"/>
            </a:xfrm>
            <a:custGeom>
              <a:avLst/>
              <a:gdLst/>
              <a:ahLst/>
              <a:cxnLst/>
              <a:rect r="r" b="b" t="t" l="l"/>
              <a:pathLst>
                <a:path h="211034" w="4457166">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t="0" r="0" b="0"/>
              </a:stretch>
            </a:blipFill>
          </p:spPr>
        </p:sp>
        <p:sp>
          <p:nvSpPr>
            <p:cNvPr name="Freeform 11" id="11"/>
            <p:cNvSpPr/>
            <p:nvPr/>
          </p:nvSpPr>
          <p:spPr>
            <a:xfrm flipH="false" flipV="false" rot="0">
              <a:off x="4213105" y="31909"/>
              <a:ext cx="6827555" cy="211034"/>
            </a:xfrm>
            <a:custGeom>
              <a:avLst/>
              <a:gdLst/>
              <a:ahLst/>
              <a:cxnLst/>
              <a:rect r="r" b="b" t="t" l="l"/>
              <a:pathLst>
                <a:path h="211034" w="6827555">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2" id="12"/>
          <p:cNvSpPr txBox="true"/>
          <p:nvPr/>
        </p:nvSpPr>
        <p:spPr>
          <a:xfrm rot="0">
            <a:off x="8092176" y="2187629"/>
            <a:ext cx="7913979" cy="1929648"/>
          </a:xfrm>
          <a:prstGeom prst="rect">
            <a:avLst/>
          </a:prstGeom>
        </p:spPr>
        <p:txBody>
          <a:bodyPr anchor="t" rtlCol="false" tIns="0" lIns="0" bIns="0" rIns="0">
            <a:spAutoFit/>
          </a:bodyPr>
          <a:lstStyle/>
          <a:p>
            <a:pPr algn="l">
              <a:lnSpc>
                <a:spcPts val="15469"/>
              </a:lnSpc>
              <a:spcBef>
                <a:spcPct val="0"/>
              </a:spcBef>
            </a:pPr>
            <a:r>
              <a:rPr lang="en-US" sz="11049">
                <a:solidFill>
                  <a:srgbClr val="402B2B"/>
                </a:solidFill>
                <a:latin typeface="Sugo Display"/>
                <a:ea typeface="Sugo Display"/>
                <a:cs typeface="Sugo Display"/>
                <a:sym typeface="Sugo Display"/>
              </a:rPr>
              <a:t>Objetivo</a:t>
            </a:r>
          </a:p>
        </p:txBody>
      </p:sp>
      <p:sp>
        <p:nvSpPr>
          <p:cNvPr name="Freeform 13" id="13"/>
          <p:cNvSpPr/>
          <p:nvPr/>
        </p:nvSpPr>
        <p:spPr>
          <a:xfrm flipH="false" flipV="false" rot="-6235443">
            <a:off x="14940987" y="1324862"/>
            <a:ext cx="2863369" cy="1881931"/>
          </a:xfrm>
          <a:custGeom>
            <a:avLst/>
            <a:gdLst/>
            <a:ahLst/>
            <a:cxnLst/>
            <a:rect r="r" b="b" t="t" l="l"/>
            <a:pathLst>
              <a:path h="1881931" w="2863369">
                <a:moveTo>
                  <a:pt x="0" y="0"/>
                </a:moveTo>
                <a:lnTo>
                  <a:pt x="2863368" y="0"/>
                </a:lnTo>
                <a:lnTo>
                  <a:pt x="2863368" y="1881932"/>
                </a:lnTo>
                <a:lnTo>
                  <a:pt x="0" y="1881932"/>
                </a:lnTo>
                <a:lnTo>
                  <a:pt x="0" y="0"/>
                </a:lnTo>
                <a:close/>
              </a:path>
            </a:pathLst>
          </a:custGeom>
          <a:blipFill>
            <a:blip r:embed="rId8"/>
            <a:stretch>
              <a:fillRect l="0" t="0" r="0" b="0"/>
            </a:stretch>
          </a:blipFill>
        </p:spPr>
      </p:sp>
      <p:grpSp>
        <p:nvGrpSpPr>
          <p:cNvPr name="Group 14" id="14"/>
          <p:cNvGrpSpPr/>
          <p:nvPr/>
        </p:nvGrpSpPr>
        <p:grpSpPr>
          <a:xfrm rot="0">
            <a:off x="668131" y="649783"/>
            <a:ext cx="6816073" cy="9859899"/>
            <a:chOff x="0" y="0"/>
            <a:chExt cx="9088097" cy="13146532"/>
          </a:xfrm>
        </p:grpSpPr>
        <p:sp>
          <p:nvSpPr>
            <p:cNvPr name="Freeform 15" id="15"/>
            <p:cNvSpPr/>
            <p:nvPr/>
          </p:nvSpPr>
          <p:spPr>
            <a:xfrm flipH="false" flipV="false" rot="-172039">
              <a:off x="521552" y="10732552"/>
              <a:ext cx="8400911" cy="2205239"/>
            </a:xfrm>
            <a:custGeom>
              <a:avLst/>
              <a:gdLst/>
              <a:ahLst/>
              <a:cxnLst/>
              <a:rect r="r" b="b" t="t" l="l"/>
              <a:pathLst>
                <a:path h="2205239" w="8400911">
                  <a:moveTo>
                    <a:pt x="0" y="0"/>
                  </a:moveTo>
                  <a:lnTo>
                    <a:pt x="8400911" y="0"/>
                  </a:lnTo>
                  <a:lnTo>
                    <a:pt x="8400911" y="2205239"/>
                  </a:lnTo>
                  <a:lnTo>
                    <a:pt x="0" y="2205239"/>
                  </a:lnTo>
                  <a:lnTo>
                    <a:pt x="0" y="0"/>
                  </a:lnTo>
                  <a:close/>
                </a:path>
              </a:pathLst>
            </a:custGeom>
            <a:blipFill>
              <a:blip r:embed="rId9"/>
              <a:stretch>
                <a:fillRect l="0" t="0" r="0" b="0"/>
              </a:stretch>
            </a:blipFill>
          </p:spPr>
        </p:sp>
        <p:grpSp>
          <p:nvGrpSpPr>
            <p:cNvPr name="Group 16" id="16"/>
            <p:cNvGrpSpPr>
              <a:grpSpLocks noChangeAspect="true"/>
            </p:cNvGrpSpPr>
            <p:nvPr/>
          </p:nvGrpSpPr>
          <p:grpSpPr>
            <a:xfrm rot="-173233">
              <a:off x="296755" y="206323"/>
              <a:ext cx="8494587" cy="11997020"/>
              <a:chOff x="0" y="0"/>
              <a:chExt cx="3267456" cy="4614672"/>
            </a:xfrm>
          </p:grpSpPr>
          <p:sp>
            <p:nvSpPr>
              <p:cNvPr name="Freeform 17" id="17"/>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10"/>
                <a:stretch>
                  <a:fillRect l="-4" t="0" r="-4" b="0"/>
                </a:stretch>
              </a:blipFill>
            </p:spPr>
          </p:sp>
          <p:sp>
            <p:nvSpPr>
              <p:cNvPr name="Freeform 18" id="18"/>
              <p:cNvSpPr/>
              <p:nvPr/>
            </p:nvSpPr>
            <p:spPr>
              <a:xfrm flipH="true" flipV="false" rot="0">
                <a:off x="144163" y="140959"/>
                <a:ext cx="2993427" cy="4317015"/>
              </a:xfrm>
              <a:custGeom>
                <a:avLst/>
                <a:gdLst/>
                <a:ahLst/>
                <a:cxnLst/>
                <a:rect r="r" b="b" t="t" l="l"/>
                <a:pathLst>
                  <a:path h="4317015" w="2993427">
                    <a:moveTo>
                      <a:pt x="0" y="12700"/>
                    </a:moveTo>
                    <a:lnTo>
                      <a:pt x="57535" y="4317015"/>
                    </a:lnTo>
                    <a:lnTo>
                      <a:pt x="2993427" y="4275547"/>
                    </a:lnTo>
                    <a:lnTo>
                      <a:pt x="2993427" y="0"/>
                    </a:lnTo>
                    <a:lnTo>
                      <a:pt x="0" y="12700"/>
                    </a:lnTo>
                    <a:close/>
                  </a:path>
                </a:pathLst>
              </a:custGeom>
              <a:blipFill>
                <a:blip r:embed="rId11"/>
                <a:stretch>
                  <a:fillRect l="-50624" t="0" r="-124073" b="0"/>
                </a:stretch>
              </a:blipFill>
            </p:spPr>
          </p:sp>
        </p:grpSp>
      </p:grpSp>
      <p:sp>
        <p:nvSpPr>
          <p:cNvPr name="Freeform 19" id="19"/>
          <p:cNvSpPr/>
          <p:nvPr/>
        </p:nvSpPr>
        <p:spPr>
          <a:xfrm flipH="false" flipV="false" rot="-6687178">
            <a:off x="11079406" y="-1637868"/>
            <a:ext cx="1472888" cy="3813303"/>
          </a:xfrm>
          <a:custGeom>
            <a:avLst/>
            <a:gdLst/>
            <a:ahLst/>
            <a:cxnLst/>
            <a:rect r="r" b="b" t="t" l="l"/>
            <a:pathLst>
              <a:path h="3813303" w="1472888">
                <a:moveTo>
                  <a:pt x="0" y="0"/>
                </a:moveTo>
                <a:lnTo>
                  <a:pt x="1472888" y="0"/>
                </a:lnTo>
                <a:lnTo>
                  <a:pt x="1472888" y="3813303"/>
                </a:lnTo>
                <a:lnTo>
                  <a:pt x="0" y="3813303"/>
                </a:lnTo>
                <a:lnTo>
                  <a:pt x="0" y="0"/>
                </a:lnTo>
                <a:close/>
              </a:path>
            </a:pathLst>
          </a:custGeom>
          <a:blipFill>
            <a:blip r:embed="rId12">
              <a:alphaModFix amt="88000"/>
            </a:blip>
            <a:stretch>
              <a:fillRect l="0" t="0" r="0" b="0"/>
            </a:stretch>
          </a:blipFill>
        </p:spPr>
      </p:sp>
      <p:sp>
        <p:nvSpPr>
          <p:cNvPr name="TextBox 20" id="20"/>
          <p:cNvSpPr txBox="true"/>
          <p:nvPr/>
        </p:nvSpPr>
        <p:spPr>
          <a:xfrm rot="0">
            <a:off x="8200161" y="4455462"/>
            <a:ext cx="8172510" cy="3792474"/>
          </a:xfrm>
          <a:prstGeom prst="rect">
            <a:avLst/>
          </a:prstGeom>
        </p:spPr>
        <p:txBody>
          <a:bodyPr anchor="t" rtlCol="false" tIns="0" lIns="0" bIns="0" rIns="0">
            <a:spAutoFit/>
          </a:bodyPr>
          <a:lstStyle/>
          <a:p>
            <a:pPr algn="l">
              <a:lnSpc>
                <a:spcPts val="4323"/>
              </a:lnSpc>
            </a:pPr>
            <a:r>
              <a:rPr lang="en-US" sz="3300" spc="-108">
                <a:solidFill>
                  <a:srgbClr val="000000"/>
                </a:solidFill>
                <a:latin typeface="Atkinson Hyperlegible"/>
                <a:ea typeface="Atkinson Hyperlegible"/>
                <a:cs typeface="Atkinson Hyperlegible"/>
                <a:sym typeface="Atkinson Hyperlegible"/>
              </a:rPr>
              <a:t>El propósito de trabajar con el conjunto de datos de</a:t>
            </a:r>
            <a:r>
              <a:rPr lang="en-US" sz="3300" spc="-108" b="true">
                <a:solidFill>
                  <a:srgbClr val="000000"/>
                </a:solidFill>
                <a:latin typeface="Atkinson Hyperlegible Bold"/>
                <a:ea typeface="Atkinson Hyperlegible Bold"/>
                <a:cs typeface="Atkinson Hyperlegible Bold"/>
                <a:sym typeface="Atkinson Hyperlegible Bold"/>
              </a:rPr>
              <a:t> "Titanic: Machine Learning from Disaster"</a:t>
            </a:r>
            <a:r>
              <a:rPr lang="en-US" sz="3300" spc="-108">
                <a:solidFill>
                  <a:srgbClr val="000000"/>
                </a:solidFill>
                <a:latin typeface="Atkinson Hyperlegible"/>
                <a:ea typeface="Atkinson Hyperlegible"/>
                <a:cs typeface="Atkinson Hyperlegible"/>
                <a:sym typeface="Atkinson Hyperlegible"/>
              </a:rPr>
              <a:t> es desarrollar un modelo predictivo que determine si un pasajero sobrevivió o no al naufragio del Titanic, basado en diversas características como la </a:t>
            </a:r>
            <a:r>
              <a:rPr lang="en-US" sz="3300" spc="-108" b="true">
                <a:solidFill>
                  <a:srgbClr val="000000"/>
                </a:solidFill>
                <a:latin typeface="Atkinson Hyperlegible Bold"/>
                <a:ea typeface="Atkinson Hyperlegible Bold"/>
                <a:cs typeface="Atkinson Hyperlegible Bold"/>
                <a:sym typeface="Atkinson Hyperlegible Bold"/>
              </a:rPr>
              <a:t>edad</a:t>
            </a:r>
            <a:r>
              <a:rPr lang="en-US" sz="3300" spc="-108">
                <a:solidFill>
                  <a:srgbClr val="000000"/>
                </a:solidFill>
                <a:latin typeface="Atkinson Hyperlegible"/>
                <a:ea typeface="Atkinson Hyperlegible"/>
                <a:cs typeface="Atkinson Hyperlegible"/>
                <a:sym typeface="Atkinson Hyperlegible"/>
              </a:rPr>
              <a:t>, el </a:t>
            </a:r>
            <a:r>
              <a:rPr lang="en-US" sz="3300" spc="-108" b="true">
                <a:solidFill>
                  <a:srgbClr val="000000"/>
                </a:solidFill>
                <a:latin typeface="Atkinson Hyperlegible Bold"/>
                <a:ea typeface="Atkinson Hyperlegible Bold"/>
                <a:cs typeface="Atkinson Hyperlegible Bold"/>
                <a:sym typeface="Atkinson Hyperlegible Bold"/>
              </a:rPr>
              <a:t>sexo</a:t>
            </a:r>
            <a:r>
              <a:rPr lang="en-US" sz="3300" spc="-108">
                <a:solidFill>
                  <a:srgbClr val="000000"/>
                </a:solidFill>
                <a:latin typeface="Atkinson Hyperlegible"/>
                <a:ea typeface="Atkinson Hyperlegible"/>
                <a:cs typeface="Atkinson Hyperlegible"/>
                <a:sym typeface="Atkinson Hyperlegible"/>
              </a:rPr>
              <a:t>, la </a:t>
            </a:r>
            <a:r>
              <a:rPr lang="en-US" sz="3300" spc="-108" b="true">
                <a:solidFill>
                  <a:srgbClr val="000000"/>
                </a:solidFill>
                <a:latin typeface="Atkinson Hyperlegible Bold"/>
                <a:ea typeface="Atkinson Hyperlegible Bold"/>
                <a:cs typeface="Atkinson Hyperlegible Bold"/>
                <a:sym typeface="Atkinson Hyperlegible Bold"/>
              </a:rPr>
              <a:t>clase del boleto</a:t>
            </a:r>
            <a:r>
              <a:rPr lang="en-US" sz="3300" spc="-108">
                <a:solidFill>
                  <a:srgbClr val="000000"/>
                </a:solidFill>
                <a:latin typeface="Atkinson Hyperlegible"/>
                <a:ea typeface="Atkinson Hyperlegible"/>
                <a:cs typeface="Atkinson Hyperlegible"/>
                <a:sym typeface="Atkinson Hyperlegible"/>
              </a:rPr>
              <a:t>, entre otras.</a:t>
            </a:r>
          </a:p>
        </p:txBody>
      </p:sp>
      <p:sp>
        <p:nvSpPr>
          <p:cNvPr name="TextBox 21" id="21"/>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name="Freeform 3" id="3"/>
          <p:cNvSpPr/>
          <p:nvPr/>
        </p:nvSpPr>
        <p:spPr>
          <a:xfrm flipH="true" flipV="true" rot="-10800000">
            <a:off x="179070" y="-836991"/>
            <a:ext cx="17929860" cy="11960981"/>
          </a:xfrm>
          <a:custGeom>
            <a:avLst/>
            <a:gdLst/>
            <a:ahLst/>
            <a:cxnLst/>
            <a:rect r="r" b="b" t="t" l="l"/>
            <a:pathLst>
              <a:path h="11960981" w="17929860">
                <a:moveTo>
                  <a:pt x="17929860" y="11960982"/>
                </a:moveTo>
                <a:lnTo>
                  <a:pt x="0" y="11960982"/>
                </a:lnTo>
                <a:lnTo>
                  <a:pt x="0" y="0"/>
                </a:lnTo>
                <a:lnTo>
                  <a:pt x="17929860" y="0"/>
                </a:lnTo>
                <a:lnTo>
                  <a:pt x="17929860" y="11960982"/>
                </a:lnTo>
                <a:close/>
              </a:path>
            </a:pathLst>
          </a:custGeom>
          <a:blipFill>
            <a:blip r:embed="rId3"/>
            <a:stretch>
              <a:fillRect l="0" t="0" r="0" b="0"/>
            </a:stretch>
          </a:blipFill>
        </p:spPr>
      </p:sp>
      <p:sp>
        <p:nvSpPr>
          <p:cNvPr name="Freeform 4" id="4"/>
          <p:cNvSpPr/>
          <p:nvPr/>
        </p:nvSpPr>
        <p:spPr>
          <a:xfrm flipH="false" flipV="false" rot="0">
            <a:off x="5387591" y="3817264"/>
            <a:ext cx="2269001" cy="2263363"/>
          </a:xfrm>
          <a:custGeom>
            <a:avLst/>
            <a:gdLst/>
            <a:ahLst/>
            <a:cxnLst/>
            <a:rect r="r" b="b" t="t" l="l"/>
            <a:pathLst>
              <a:path h="2263363" w="2269001">
                <a:moveTo>
                  <a:pt x="0" y="0"/>
                </a:moveTo>
                <a:lnTo>
                  <a:pt x="2269001" y="0"/>
                </a:lnTo>
                <a:lnTo>
                  <a:pt x="2269001" y="2263363"/>
                </a:lnTo>
                <a:lnTo>
                  <a:pt x="0" y="2263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3036" y="6680702"/>
            <a:ext cx="2269001" cy="2263363"/>
          </a:xfrm>
          <a:custGeom>
            <a:avLst/>
            <a:gdLst/>
            <a:ahLst/>
            <a:cxnLst/>
            <a:rect r="r" b="b" t="t" l="l"/>
            <a:pathLst>
              <a:path h="2263363" w="2269001">
                <a:moveTo>
                  <a:pt x="0" y="0"/>
                </a:moveTo>
                <a:lnTo>
                  <a:pt x="2269001" y="0"/>
                </a:lnTo>
                <a:lnTo>
                  <a:pt x="2269001" y="2263362"/>
                </a:lnTo>
                <a:lnTo>
                  <a:pt x="0" y="2263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64771" y="868066"/>
            <a:ext cx="15702588" cy="2112011"/>
          </a:xfrm>
          <a:prstGeom prst="rect">
            <a:avLst/>
          </a:prstGeom>
        </p:spPr>
        <p:txBody>
          <a:bodyPr anchor="t" rtlCol="false" tIns="0" lIns="0" bIns="0" rIns="0">
            <a:spAutoFit/>
          </a:bodyPr>
          <a:lstStyle/>
          <a:p>
            <a:pPr algn="ctr">
              <a:lnSpc>
                <a:spcPts val="16939"/>
              </a:lnSpc>
              <a:spcBef>
                <a:spcPct val="0"/>
              </a:spcBef>
            </a:pPr>
            <a:r>
              <a:rPr lang="en-US" sz="12099">
                <a:solidFill>
                  <a:srgbClr val="402B2B"/>
                </a:solidFill>
                <a:latin typeface="Sugo Display"/>
                <a:ea typeface="Sugo Display"/>
                <a:cs typeface="Sugo Display"/>
                <a:sym typeface="Sugo Display"/>
              </a:rPr>
              <a:t>Herramientas y Recursos</a:t>
            </a:r>
          </a:p>
        </p:txBody>
      </p:sp>
      <p:grpSp>
        <p:nvGrpSpPr>
          <p:cNvPr name="Group 7" id="7"/>
          <p:cNvGrpSpPr/>
          <p:nvPr/>
        </p:nvGrpSpPr>
        <p:grpSpPr>
          <a:xfrm rot="0">
            <a:off x="4272565" y="2864486"/>
            <a:ext cx="9214857" cy="193081"/>
            <a:chOff x="0" y="0"/>
            <a:chExt cx="12286476" cy="257441"/>
          </a:xfrm>
        </p:grpSpPr>
        <p:sp>
          <p:nvSpPr>
            <p:cNvPr name="Freeform 8" id="8"/>
            <p:cNvSpPr/>
            <p:nvPr/>
          </p:nvSpPr>
          <p:spPr>
            <a:xfrm flipH="false" flipV="false" rot="0">
              <a:off x="0" y="0"/>
              <a:ext cx="4174821" cy="197665"/>
            </a:xfrm>
            <a:custGeom>
              <a:avLst/>
              <a:gdLst/>
              <a:ahLst/>
              <a:cxnLst/>
              <a:rect r="r" b="b" t="t" l="l"/>
              <a:pathLst>
                <a:path h="197665" w="4174821">
                  <a:moveTo>
                    <a:pt x="0" y="0"/>
                  </a:moveTo>
                  <a:lnTo>
                    <a:pt x="4174821" y="0"/>
                  </a:lnTo>
                  <a:lnTo>
                    <a:pt x="4174821" y="197665"/>
                  </a:lnTo>
                  <a:lnTo>
                    <a:pt x="0" y="197665"/>
                  </a:lnTo>
                  <a:lnTo>
                    <a:pt x="0" y="0"/>
                  </a:lnTo>
                  <a:close/>
                </a:path>
              </a:pathLst>
            </a:custGeom>
            <a:blipFill>
              <a:blip r:embed="rId6">
                <a:extLst>
                  <a:ext uri="{96DAC541-7B7A-43D3-8B79-37D633B846F1}">
                    <asvg:svgBlip xmlns:asvg="http://schemas.microsoft.com/office/drawing/2016/SVG/main" r:embed="rId7"/>
                  </a:ext>
                </a:extLst>
              </a:blip>
              <a:stretch>
                <a:fillRect l="-53181" t="0" r="0" b="0"/>
              </a:stretch>
            </a:blipFill>
          </p:spPr>
        </p:sp>
        <p:sp>
          <p:nvSpPr>
            <p:cNvPr name="Freeform 9" id="9"/>
            <p:cNvSpPr/>
            <p:nvPr/>
          </p:nvSpPr>
          <p:spPr>
            <a:xfrm flipH="false" flipV="false" rot="0">
              <a:off x="3946221" y="29888"/>
              <a:ext cx="6395056" cy="197665"/>
            </a:xfrm>
            <a:custGeom>
              <a:avLst/>
              <a:gdLst/>
              <a:ahLst/>
              <a:cxnLst/>
              <a:rect r="r" b="b" t="t" l="l"/>
              <a:pathLst>
                <a:path h="197665" w="6395056">
                  <a:moveTo>
                    <a:pt x="0" y="0"/>
                  </a:moveTo>
                  <a:lnTo>
                    <a:pt x="6395056" y="0"/>
                  </a:lnTo>
                  <a:lnTo>
                    <a:pt x="6395056" y="197665"/>
                  </a:lnTo>
                  <a:lnTo>
                    <a:pt x="0" y="1976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112677" y="59776"/>
              <a:ext cx="2173799" cy="197665"/>
            </a:xfrm>
            <a:custGeom>
              <a:avLst/>
              <a:gdLst/>
              <a:ahLst/>
              <a:cxnLst/>
              <a:rect r="r" b="b" t="t" l="l"/>
              <a:pathLst>
                <a:path h="197665" w="2173799">
                  <a:moveTo>
                    <a:pt x="0" y="0"/>
                  </a:moveTo>
                  <a:lnTo>
                    <a:pt x="2173799" y="0"/>
                  </a:lnTo>
                  <a:lnTo>
                    <a:pt x="2173799" y="197665"/>
                  </a:lnTo>
                  <a:lnTo>
                    <a:pt x="0" y="197665"/>
                  </a:lnTo>
                  <a:lnTo>
                    <a:pt x="0" y="0"/>
                  </a:lnTo>
                  <a:close/>
                </a:path>
              </a:pathLst>
            </a:custGeom>
            <a:blipFill>
              <a:blip r:embed="rId6">
                <a:extLst>
                  <a:ext uri="{96DAC541-7B7A-43D3-8B79-37D633B846F1}">
                    <asvg:svgBlip xmlns:asvg="http://schemas.microsoft.com/office/drawing/2016/SVG/main" r:embed="rId7"/>
                  </a:ext>
                </a:extLst>
              </a:blip>
              <a:stretch>
                <a:fillRect l="0" t="0" r="-194188" b="0"/>
              </a:stretch>
            </a:blipFill>
          </p:spPr>
        </p:sp>
      </p:grpSp>
      <p:sp>
        <p:nvSpPr>
          <p:cNvPr name="Freeform 11" id="11"/>
          <p:cNvSpPr/>
          <p:nvPr/>
        </p:nvSpPr>
        <p:spPr>
          <a:xfrm flipH="false" flipV="false" rot="0">
            <a:off x="0" y="-572832"/>
            <a:ext cx="3035421" cy="3533858"/>
          </a:xfrm>
          <a:custGeom>
            <a:avLst/>
            <a:gdLst/>
            <a:ahLst/>
            <a:cxnLst/>
            <a:rect r="r" b="b" t="t" l="l"/>
            <a:pathLst>
              <a:path h="3533858" w="3035421">
                <a:moveTo>
                  <a:pt x="0" y="0"/>
                </a:moveTo>
                <a:lnTo>
                  <a:pt x="3035421" y="0"/>
                </a:lnTo>
                <a:lnTo>
                  <a:pt x="3035421" y="3533858"/>
                </a:lnTo>
                <a:lnTo>
                  <a:pt x="0" y="3533858"/>
                </a:lnTo>
                <a:lnTo>
                  <a:pt x="0" y="0"/>
                </a:lnTo>
                <a:close/>
              </a:path>
            </a:pathLst>
          </a:custGeom>
          <a:blipFill>
            <a:blip r:embed="rId8"/>
            <a:stretch>
              <a:fillRect l="0" t="0" r="0" b="-167378"/>
            </a:stretch>
          </a:blipFill>
        </p:spPr>
      </p:sp>
      <p:sp>
        <p:nvSpPr>
          <p:cNvPr name="Freeform 12" id="12"/>
          <p:cNvSpPr/>
          <p:nvPr/>
        </p:nvSpPr>
        <p:spPr>
          <a:xfrm flipH="false" flipV="false" rot="-1855457">
            <a:off x="17561223" y="-375144"/>
            <a:ext cx="1239885" cy="4001242"/>
          </a:xfrm>
          <a:custGeom>
            <a:avLst/>
            <a:gdLst/>
            <a:ahLst/>
            <a:cxnLst/>
            <a:rect r="r" b="b" t="t" l="l"/>
            <a:pathLst>
              <a:path h="4001242" w="1239885">
                <a:moveTo>
                  <a:pt x="0" y="0"/>
                </a:moveTo>
                <a:lnTo>
                  <a:pt x="1239885" y="0"/>
                </a:lnTo>
                <a:lnTo>
                  <a:pt x="1239885" y="4001242"/>
                </a:lnTo>
                <a:lnTo>
                  <a:pt x="0" y="4001242"/>
                </a:lnTo>
                <a:lnTo>
                  <a:pt x="0" y="0"/>
                </a:lnTo>
                <a:close/>
              </a:path>
            </a:pathLst>
          </a:custGeom>
          <a:blipFill>
            <a:blip r:embed="rId9">
              <a:alphaModFix amt="88000"/>
            </a:blip>
            <a:stretch>
              <a:fillRect l="-12323" t="0" r="-12323" b="0"/>
            </a:stretch>
          </a:blipFill>
        </p:spPr>
      </p:sp>
      <p:sp>
        <p:nvSpPr>
          <p:cNvPr name="Freeform 13" id="13"/>
          <p:cNvSpPr/>
          <p:nvPr/>
        </p:nvSpPr>
        <p:spPr>
          <a:xfrm flipH="false" flipV="false" rot="-8696648">
            <a:off x="15208406" y="1452723"/>
            <a:ext cx="4137046" cy="1333653"/>
          </a:xfrm>
          <a:custGeom>
            <a:avLst/>
            <a:gdLst/>
            <a:ahLst/>
            <a:cxnLst/>
            <a:rect r="r" b="b" t="t" l="l"/>
            <a:pathLst>
              <a:path h="1333653" w="4137046">
                <a:moveTo>
                  <a:pt x="0" y="0"/>
                </a:moveTo>
                <a:lnTo>
                  <a:pt x="4137045" y="0"/>
                </a:lnTo>
                <a:lnTo>
                  <a:pt x="4137045" y="1333653"/>
                </a:lnTo>
                <a:lnTo>
                  <a:pt x="0" y="1333653"/>
                </a:lnTo>
                <a:lnTo>
                  <a:pt x="0" y="0"/>
                </a:lnTo>
                <a:close/>
              </a:path>
            </a:pathLst>
          </a:custGeom>
          <a:blipFill>
            <a:blip r:embed="rId10">
              <a:alphaModFix amt="70000"/>
            </a:blip>
            <a:stretch>
              <a:fillRect l="-65317" t="0" r="0" b="0"/>
            </a:stretch>
          </a:blipFill>
        </p:spPr>
      </p:sp>
      <p:sp>
        <p:nvSpPr>
          <p:cNvPr name="Freeform 14" id="14"/>
          <p:cNvSpPr/>
          <p:nvPr/>
        </p:nvSpPr>
        <p:spPr>
          <a:xfrm flipH="false" flipV="false" rot="0">
            <a:off x="5592990" y="4010484"/>
            <a:ext cx="1882690" cy="1882690"/>
          </a:xfrm>
          <a:custGeom>
            <a:avLst/>
            <a:gdLst/>
            <a:ahLst/>
            <a:cxnLst/>
            <a:rect r="r" b="b" t="t" l="l"/>
            <a:pathLst>
              <a:path h="1882690" w="1882690">
                <a:moveTo>
                  <a:pt x="0" y="0"/>
                </a:moveTo>
                <a:lnTo>
                  <a:pt x="1882691" y="0"/>
                </a:lnTo>
                <a:lnTo>
                  <a:pt x="1882691" y="1882691"/>
                </a:lnTo>
                <a:lnTo>
                  <a:pt x="0" y="1882691"/>
                </a:lnTo>
                <a:lnTo>
                  <a:pt x="0" y="0"/>
                </a:lnTo>
                <a:close/>
              </a:path>
            </a:pathLst>
          </a:custGeom>
          <a:blipFill>
            <a:blip r:embed="rId11"/>
            <a:stretch>
              <a:fillRect l="-49800" t="0" r="-49799" b="0"/>
            </a:stretch>
          </a:blipFill>
        </p:spPr>
      </p:sp>
      <p:sp>
        <p:nvSpPr>
          <p:cNvPr name="Freeform 15" id="15"/>
          <p:cNvSpPr/>
          <p:nvPr/>
        </p:nvSpPr>
        <p:spPr>
          <a:xfrm flipH="false" flipV="false" rot="0">
            <a:off x="5707022" y="6911869"/>
            <a:ext cx="1801029" cy="1801029"/>
          </a:xfrm>
          <a:custGeom>
            <a:avLst/>
            <a:gdLst/>
            <a:ahLst/>
            <a:cxnLst/>
            <a:rect r="r" b="b" t="t" l="l"/>
            <a:pathLst>
              <a:path h="1801029" w="1801029">
                <a:moveTo>
                  <a:pt x="0" y="0"/>
                </a:moveTo>
                <a:lnTo>
                  <a:pt x="1801029" y="0"/>
                </a:lnTo>
                <a:lnTo>
                  <a:pt x="1801029" y="1801028"/>
                </a:lnTo>
                <a:lnTo>
                  <a:pt x="0" y="1801028"/>
                </a:lnTo>
                <a:lnTo>
                  <a:pt x="0" y="0"/>
                </a:lnTo>
                <a:close/>
              </a:path>
            </a:pathLst>
          </a:custGeom>
          <a:blipFill>
            <a:blip r:embed="rId12"/>
            <a:stretch>
              <a:fillRect l="0" t="0" r="0" b="0"/>
            </a:stretch>
          </a:blipFill>
        </p:spPr>
      </p:sp>
      <p:sp>
        <p:nvSpPr>
          <p:cNvPr name="TextBox 16" id="16"/>
          <p:cNvSpPr txBox="true"/>
          <p:nvPr/>
        </p:nvSpPr>
        <p:spPr>
          <a:xfrm rot="0">
            <a:off x="7912703" y="4462993"/>
            <a:ext cx="4987706" cy="1514221"/>
          </a:xfrm>
          <a:prstGeom prst="rect">
            <a:avLst/>
          </a:prstGeom>
        </p:spPr>
        <p:txBody>
          <a:bodyPr anchor="t" rtlCol="false" tIns="0" lIns="0" bIns="0" rIns="0">
            <a:spAutoFit/>
          </a:bodyPr>
          <a:lstStyle/>
          <a:p>
            <a:pPr algn="just">
              <a:lnSpc>
                <a:spcPts val="2432"/>
              </a:lnSpc>
            </a:pPr>
            <a:r>
              <a:rPr lang="en-US" sz="1900">
                <a:solidFill>
                  <a:srgbClr val="3D2007"/>
                </a:solidFill>
                <a:latin typeface="Atkinson Hyperlegible"/>
                <a:ea typeface="Atkinson Hyperlegible"/>
                <a:cs typeface="Atkinson Hyperlegible"/>
                <a:sym typeface="Atkinson Hyperlegible"/>
              </a:rPr>
              <a:t>Ofrece competiciones, conjuntos de datos, notebooks interactivos y herramientas para colaborar, aprender y resolver problemas de machine learning, del cual se extrajo el reto </a:t>
            </a:r>
            <a:r>
              <a:rPr lang="en-US" sz="1900" b="true">
                <a:solidFill>
                  <a:srgbClr val="3D2007"/>
                </a:solidFill>
                <a:latin typeface="Atkinson Hyperlegible Bold"/>
                <a:ea typeface="Atkinson Hyperlegible Bold"/>
                <a:cs typeface="Atkinson Hyperlegible Bold"/>
                <a:sym typeface="Atkinson Hyperlegible Bold"/>
              </a:rPr>
              <a:t>“Titanic - Machine Learning from Disaster”</a:t>
            </a:r>
          </a:p>
        </p:txBody>
      </p:sp>
      <p:sp>
        <p:nvSpPr>
          <p:cNvPr name="TextBox 17" id="17"/>
          <p:cNvSpPr txBox="true"/>
          <p:nvPr/>
        </p:nvSpPr>
        <p:spPr>
          <a:xfrm rot="0">
            <a:off x="7912703" y="3736496"/>
            <a:ext cx="4045939" cy="624177"/>
          </a:xfrm>
          <a:prstGeom prst="rect">
            <a:avLst/>
          </a:prstGeom>
        </p:spPr>
        <p:txBody>
          <a:bodyPr anchor="t" rtlCol="false" tIns="0" lIns="0" bIns="0" rIns="0">
            <a:spAutoFit/>
          </a:bodyPr>
          <a:lstStyle/>
          <a:p>
            <a:pPr algn="l">
              <a:lnSpc>
                <a:spcPts val="4520"/>
              </a:lnSpc>
            </a:pPr>
            <a:r>
              <a:rPr lang="en-US" sz="4612">
                <a:solidFill>
                  <a:srgbClr val="3D2007"/>
                </a:solidFill>
                <a:latin typeface="Sugo Display"/>
                <a:ea typeface="Sugo Display"/>
                <a:cs typeface="Sugo Display"/>
                <a:sym typeface="Sugo Display"/>
              </a:rPr>
              <a:t>Kaggle</a:t>
            </a:r>
          </a:p>
        </p:txBody>
      </p:sp>
      <p:sp>
        <p:nvSpPr>
          <p:cNvPr name="TextBox 18" id="18"/>
          <p:cNvSpPr txBox="true"/>
          <p:nvPr/>
        </p:nvSpPr>
        <p:spPr>
          <a:xfrm rot="0">
            <a:off x="7912703" y="6756902"/>
            <a:ext cx="4045939" cy="624177"/>
          </a:xfrm>
          <a:prstGeom prst="rect">
            <a:avLst/>
          </a:prstGeom>
        </p:spPr>
        <p:txBody>
          <a:bodyPr anchor="t" rtlCol="false" tIns="0" lIns="0" bIns="0" rIns="0">
            <a:spAutoFit/>
          </a:bodyPr>
          <a:lstStyle/>
          <a:p>
            <a:pPr algn="l">
              <a:lnSpc>
                <a:spcPts val="4520"/>
              </a:lnSpc>
            </a:pPr>
            <a:r>
              <a:rPr lang="en-US" sz="4612">
                <a:solidFill>
                  <a:srgbClr val="3D2007"/>
                </a:solidFill>
                <a:latin typeface="Sugo Display"/>
                <a:ea typeface="Sugo Display"/>
                <a:cs typeface="Sugo Display"/>
                <a:sym typeface="Sugo Display"/>
              </a:rPr>
              <a:t>Google Colab</a:t>
            </a:r>
          </a:p>
        </p:txBody>
      </p:sp>
      <p:sp>
        <p:nvSpPr>
          <p:cNvPr name="TextBox 19" id="19"/>
          <p:cNvSpPr txBox="true"/>
          <p:nvPr/>
        </p:nvSpPr>
        <p:spPr>
          <a:xfrm rot="0">
            <a:off x="7912703" y="7547191"/>
            <a:ext cx="4987706" cy="1514221"/>
          </a:xfrm>
          <a:prstGeom prst="rect">
            <a:avLst/>
          </a:prstGeom>
        </p:spPr>
        <p:txBody>
          <a:bodyPr anchor="t" rtlCol="false" tIns="0" lIns="0" bIns="0" rIns="0">
            <a:spAutoFit/>
          </a:bodyPr>
          <a:lstStyle/>
          <a:p>
            <a:pPr algn="just">
              <a:lnSpc>
                <a:spcPts val="2432"/>
              </a:lnSpc>
            </a:pPr>
            <a:r>
              <a:rPr lang="en-US" sz="1900">
                <a:solidFill>
                  <a:srgbClr val="3D2007"/>
                </a:solidFill>
                <a:latin typeface="Atkinson Hyperlegible"/>
                <a:ea typeface="Atkinson Hyperlegible"/>
                <a:cs typeface="Atkinson Hyperlegible"/>
                <a:sym typeface="Atkinson Hyperlegible"/>
              </a:rPr>
              <a:t>Google Colab se utilizó para ejecutar código Python y entrenar modelos de machine learning en la nube. Facilitó el análisis y procesamiento de los datos del Titanic sin necesidad de configuraciones locales.</a:t>
            </a:r>
          </a:p>
        </p:txBody>
      </p:sp>
      <p:sp>
        <p:nvSpPr>
          <p:cNvPr name="TextBox 20" id="20"/>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name="Freeform 3" id="3"/>
          <p:cNvSpPr/>
          <p:nvPr/>
        </p:nvSpPr>
        <p:spPr>
          <a:xfrm flipH="true" flipV="true" rot="-10800000">
            <a:off x="179070" y="-836991"/>
            <a:ext cx="17929860" cy="11960981"/>
          </a:xfrm>
          <a:custGeom>
            <a:avLst/>
            <a:gdLst/>
            <a:ahLst/>
            <a:cxnLst/>
            <a:rect r="r" b="b" t="t" l="l"/>
            <a:pathLst>
              <a:path h="11960981" w="17929860">
                <a:moveTo>
                  <a:pt x="17929860" y="11960982"/>
                </a:moveTo>
                <a:lnTo>
                  <a:pt x="0" y="11960982"/>
                </a:lnTo>
                <a:lnTo>
                  <a:pt x="0" y="0"/>
                </a:lnTo>
                <a:lnTo>
                  <a:pt x="17929860" y="0"/>
                </a:lnTo>
                <a:lnTo>
                  <a:pt x="17929860" y="11960982"/>
                </a:lnTo>
                <a:close/>
              </a:path>
            </a:pathLst>
          </a:custGeom>
          <a:blipFill>
            <a:blip r:embed="rId3"/>
            <a:stretch>
              <a:fillRect l="0" t="0" r="0" b="0"/>
            </a:stretch>
          </a:blipFill>
        </p:spPr>
      </p:sp>
      <p:sp>
        <p:nvSpPr>
          <p:cNvPr name="Freeform 4" id="4"/>
          <p:cNvSpPr/>
          <p:nvPr/>
        </p:nvSpPr>
        <p:spPr>
          <a:xfrm flipH="false" flipV="false" rot="0">
            <a:off x="4272565" y="3454173"/>
            <a:ext cx="2269001" cy="2263363"/>
          </a:xfrm>
          <a:custGeom>
            <a:avLst/>
            <a:gdLst/>
            <a:ahLst/>
            <a:cxnLst/>
            <a:rect r="r" b="b" t="t" l="l"/>
            <a:pathLst>
              <a:path h="2263363" w="2269001">
                <a:moveTo>
                  <a:pt x="0" y="0"/>
                </a:moveTo>
                <a:lnTo>
                  <a:pt x="2269002" y="0"/>
                </a:lnTo>
                <a:lnTo>
                  <a:pt x="2269002" y="2263362"/>
                </a:lnTo>
                <a:lnTo>
                  <a:pt x="0" y="2263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72565" y="6167447"/>
            <a:ext cx="2269001" cy="2263363"/>
          </a:xfrm>
          <a:custGeom>
            <a:avLst/>
            <a:gdLst/>
            <a:ahLst/>
            <a:cxnLst/>
            <a:rect r="r" b="b" t="t" l="l"/>
            <a:pathLst>
              <a:path h="2263363" w="2269001">
                <a:moveTo>
                  <a:pt x="0" y="0"/>
                </a:moveTo>
                <a:lnTo>
                  <a:pt x="2269002" y="0"/>
                </a:lnTo>
                <a:lnTo>
                  <a:pt x="2269002" y="2263362"/>
                </a:lnTo>
                <a:lnTo>
                  <a:pt x="0" y="2263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64771" y="868066"/>
            <a:ext cx="15702588" cy="2112011"/>
          </a:xfrm>
          <a:prstGeom prst="rect">
            <a:avLst/>
          </a:prstGeom>
        </p:spPr>
        <p:txBody>
          <a:bodyPr anchor="t" rtlCol="false" tIns="0" lIns="0" bIns="0" rIns="0">
            <a:spAutoFit/>
          </a:bodyPr>
          <a:lstStyle/>
          <a:p>
            <a:pPr algn="ctr">
              <a:lnSpc>
                <a:spcPts val="16939"/>
              </a:lnSpc>
              <a:spcBef>
                <a:spcPct val="0"/>
              </a:spcBef>
            </a:pPr>
            <a:r>
              <a:rPr lang="en-US" sz="12099">
                <a:solidFill>
                  <a:srgbClr val="402B2B"/>
                </a:solidFill>
                <a:latin typeface="Sugo Display"/>
                <a:ea typeface="Sugo Display"/>
                <a:cs typeface="Sugo Display"/>
                <a:sym typeface="Sugo Display"/>
              </a:rPr>
              <a:t>Herramientas y Recursos</a:t>
            </a:r>
          </a:p>
        </p:txBody>
      </p:sp>
      <p:grpSp>
        <p:nvGrpSpPr>
          <p:cNvPr name="Group 7" id="7"/>
          <p:cNvGrpSpPr/>
          <p:nvPr/>
        </p:nvGrpSpPr>
        <p:grpSpPr>
          <a:xfrm rot="0">
            <a:off x="4272565" y="2864486"/>
            <a:ext cx="9214857" cy="193081"/>
            <a:chOff x="0" y="0"/>
            <a:chExt cx="12286476" cy="257441"/>
          </a:xfrm>
        </p:grpSpPr>
        <p:sp>
          <p:nvSpPr>
            <p:cNvPr name="Freeform 8" id="8"/>
            <p:cNvSpPr/>
            <p:nvPr/>
          </p:nvSpPr>
          <p:spPr>
            <a:xfrm flipH="false" flipV="false" rot="0">
              <a:off x="0" y="0"/>
              <a:ext cx="4174821" cy="197665"/>
            </a:xfrm>
            <a:custGeom>
              <a:avLst/>
              <a:gdLst/>
              <a:ahLst/>
              <a:cxnLst/>
              <a:rect r="r" b="b" t="t" l="l"/>
              <a:pathLst>
                <a:path h="197665" w="4174821">
                  <a:moveTo>
                    <a:pt x="0" y="0"/>
                  </a:moveTo>
                  <a:lnTo>
                    <a:pt x="4174821" y="0"/>
                  </a:lnTo>
                  <a:lnTo>
                    <a:pt x="4174821" y="197665"/>
                  </a:lnTo>
                  <a:lnTo>
                    <a:pt x="0" y="197665"/>
                  </a:lnTo>
                  <a:lnTo>
                    <a:pt x="0" y="0"/>
                  </a:lnTo>
                  <a:close/>
                </a:path>
              </a:pathLst>
            </a:custGeom>
            <a:blipFill>
              <a:blip r:embed="rId6">
                <a:extLst>
                  <a:ext uri="{96DAC541-7B7A-43D3-8B79-37D633B846F1}">
                    <asvg:svgBlip xmlns:asvg="http://schemas.microsoft.com/office/drawing/2016/SVG/main" r:embed="rId7"/>
                  </a:ext>
                </a:extLst>
              </a:blip>
              <a:stretch>
                <a:fillRect l="-53181" t="0" r="0" b="0"/>
              </a:stretch>
            </a:blipFill>
          </p:spPr>
        </p:sp>
        <p:sp>
          <p:nvSpPr>
            <p:cNvPr name="Freeform 9" id="9"/>
            <p:cNvSpPr/>
            <p:nvPr/>
          </p:nvSpPr>
          <p:spPr>
            <a:xfrm flipH="false" flipV="false" rot="0">
              <a:off x="3946221" y="29888"/>
              <a:ext cx="6395056" cy="197665"/>
            </a:xfrm>
            <a:custGeom>
              <a:avLst/>
              <a:gdLst/>
              <a:ahLst/>
              <a:cxnLst/>
              <a:rect r="r" b="b" t="t" l="l"/>
              <a:pathLst>
                <a:path h="197665" w="6395056">
                  <a:moveTo>
                    <a:pt x="0" y="0"/>
                  </a:moveTo>
                  <a:lnTo>
                    <a:pt x="6395056" y="0"/>
                  </a:lnTo>
                  <a:lnTo>
                    <a:pt x="6395056" y="197665"/>
                  </a:lnTo>
                  <a:lnTo>
                    <a:pt x="0" y="1976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112677" y="59776"/>
              <a:ext cx="2173799" cy="197665"/>
            </a:xfrm>
            <a:custGeom>
              <a:avLst/>
              <a:gdLst/>
              <a:ahLst/>
              <a:cxnLst/>
              <a:rect r="r" b="b" t="t" l="l"/>
              <a:pathLst>
                <a:path h="197665" w="2173799">
                  <a:moveTo>
                    <a:pt x="0" y="0"/>
                  </a:moveTo>
                  <a:lnTo>
                    <a:pt x="2173799" y="0"/>
                  </a:lnTo>
                  <a:lnTo>
                    <a:pt x="2173799" y="197665"/>
                  </a:lnTo>
                  <a:lnTo>
                    <a:pt x="0" y="197665"/>
                  </a:lnTo>
                  <a:lnTo>
                    <a:pt x="0" y="0"/>
                  </a:lnTo>
                  <a:close/>
                </a:path>
              </a:pathLst>
            </a:custGeom>
            <a:blipFill>
              <a:blip r:embed="rId6">
                <a:extLst>
                  <a:ext uri="{96DAC541-7B7A-43D3-8B79-37D633B846F1}">
                    <asvg:svgBlip xmlns:asvg="http://schemas.microsoft.com/office/drawing/2016/SVG/main" r:embed="rId7"/>
                  </a:ext>
                </a:extLst>
              </a:blip>
              <a:stretch>
                <a:fillRect l="0" t="0" r="-194188" b="0"/>
              </a:stretch>
            </a:blipFill>
          </p:spPr>
        </p:sp>
      </p:grpSp>
      <p:sp>
        <p:nvSpPr>
          <p:cNvPr name="Freeform 11" id="11"/>
          <p:cNvSpPr/>
          <p:nvPr/>
        </p:nvSpPr>
        <p:spPr>
          <a:xfrm flipH="false" flipV="false" rot="0">
            <a:off x="0" y="-572832"/>
            <a:ext cx="3035421" cy="3533858"/>
          </a:xfrm>
          <a:custGeom>
            <a:avLst/>
            <a:gdLst/>
            <a:ahLst/>
            <a:cxnLst/>
            <a:rect r="r" b="b" t="t" l="l"/>
            <a:pathLst>
              <a:path h="3533858" w="3035421">
                <a:moveTo>
                  <a:pt x="0" y="0"/>
                </a:moveTo>
                <a:lnTo>
                  <a:pt x="3035421" y="0"/>
                </a:lnTo>
                <a:lnTo>
                  <a:pt x="3035421" y="3533858"/>
                </a:lnTo>
                <a:lnTo>
                  <a:pt x="0" y="3533858"/>
                </a:lnTo>
                <a:lnTo>
                  <a:pt x="0" y="0"/>
                </a:lnTo>
                <a:close/>
              </a:path>
            </a:pathLst>
          </a:custGeom>
          <a:blipFill>
            <a:blip r:embed="rId8"/>
            <a:stretch>
              <a:fillRect l="0" t="0" r="0" b="-167378"/>
            </a:stretch>
          </a:blipFill>
        </p:spPr>
      </p:sp>
      <p:sp>
        <p:nvSpPr>
          <p:cNvPr name="Freeform 12" id="12"/>
          <p:cNvSpPr/>
          <p:nvPr/>
        </p:nvSpPr>
        <p:spPr>
          <a:xfrm flipH="false" flipV="false" rot="-1855457">
            <a:off x="17561223" y="-375144"/>
            <a:ext cx="1239885" cy="4001242"/>
          </a:xfrm>
          <a:custGeom>
            <a:avLst/>
            <a:gdLst/>
            <a:ahLst/>
            <a:cxnLst/>
            <a:rect r="r" b="b" t="t" l="l"/>
            <a:pathLst>
              <a:path h="4001242" w="1239885">
                <a:moveTo>
                  <a:pt x="0" y="0"/>
                </a:moveTo>
                <a:lnTo>
                  <a:pt x="1239885" y="0"/>
                </a:lnTo>
                <a:lnTo>
                  <a:pt x="1239885" y="4001242"/>
                </a:lnTo>
                <a:lnTo>
                  <a:pt x="0" y="4001242"/>
                </a:lnTo>
                <a:lnTo>
                  <a:pt x="0" y="0"/>
                </a:lnTo>
                <a:close/>
              </a:path>
            </a:pathLst>
          </a:custGeom>
          <a:blipFill>
            <a:blip r:embed="rId9">
              <a:alphaModFix amt="88000"/>
            </a:blip>
            <a:stretch>
              <a:fillRect l="-12323" t="0" r="-12323" b="0"/>
            </a:stretch>
          </a:blipFill>
        </p:spPr>
      </p:sp>
      <p:sp>
        <p:nvSpPr>
          <p:cNvPr name="Freeform 13" id="13"/>
          <p:cNvSpPr/>
          <p:nvPr/>
        </p:nvSpPr>
        <p:spPr>
          <a:xfrm flipH="false" flipV="false" rot="-8696648">
            <a:off x="15208406" y="1452723"/>
            <a:ext cx="4137046" cy="1333653"/>
          </a:xfrm>
          <a:custGeom>
            <a:avLst/>
            <a:gdLst/>
            <a:ahLst/>
            <a:cxnLst/>
            <a:rect r="r" b="b" t="t" l="l"/>
            <a:pathLst>
              <a:path h="1333653" w="4137046">
                <a:moveTo>
                  <a:pt x="0" y="0"/>
                </a:moveTo>
                <a:lnTo>
                  <a:pt x="4137045" y="0"/>
                </a:lnTo>
                <a:lnTo>
                  <a:pt x="4137045" y="1333653"/>
                </a:lnTo>
                <a:lnTo>
                  <a:pt x="0" y="1333653"/>
                </a:lnTo>
                <a:lnTo>
                  <a:pt x="0" y="0"/>
                </a:lnTo>
                <a:close/>
              </a:path>
            </a:pathLst>
          </a:custGeom>
          <a:blipFill>
            <a:blip r:embed="rId10">
              <a:alphaModFix amt="70000"/>
            </a:blip>
            <a:stretch>
              <a:fillRect l="-65317" t="0" r="0" b="0"/>
            </a:stretch>
          </a:blipFill>
        </p:spPr>
      </p:sp>
      <p:sp>
        <p:nvSpPr>
          <p:cNvPr name="Freeform 14" id="14"/>
          <p:cNvSpPr/>
          <p:nvPr/>
        </p:nvSpPr>
        <p:spPr>
          <a:xfrm flipH="false" flipV="false" rot="0">
            <a:off x="4485667" y="3647393"/>
            <a:ext cx="1842798" cy="1842798"/>
          </a:xfrm>
          <a:custGeom>
            <a:avLst/>
            <a:gdLst/>
            <a:ahLst/>
            <a:cxnLst/>
            <a:rect r="r" b="b" t="t" l="l"/>
            <a:pathLst>
              <a:path h="1842798" w="1842798">
                <a:moveTo>
                  <a:pt x="0" y="0"/>
                </a:moveTo>
                <a:lnTo>
                  <a:pt x="1842798" y="0"/>
                </a:lnTo>
                <a:lnTo>
                  <a:pt x="1842798" y="1842798"/>
                </a:lnTo>
                <a:lnTo>
                  <a:pt x="0" y="1842798"/>
                </a:lnTo>
                <a:lnTo>
                  <a:pt x="0" y="0"/>
                </a:lnTo>
                <a:close/>
              </a:path>
            </a:pathLst>
          </a:custGeom>
          <a:blipFill>
            <a:blip r:embed="rId11"/>
            <a:stretch>
              <a:fillRect l="-54054" t="0" r="-45945" b="0"/>
            </a:stretch>
          </a:blipFill>
        </p:spPr>
      </p:sp>
      <p:sp>
        <p:nvSpPr>
          <p:cNvPr name="Freeform 15" id="15"/>
          <p:cNvSpPr/>
          <p:nvPr/>
        </p:nvSpPr>
        <p:spPr>
          <a:xfrm flipH="false" flipV="false" rot="0">
            <a:off x="4492016" y="6380903"/>
            <a:ext cx="1836449" cy="1836449"/>
          </a:xfrm>
          <a:custGeom>
            <a:avLst/>
            <a:gdLst/>
            <a:ahLst/>
            <a:cxnLst/>
            <a:rect r="r" b="b" t="t" l="l"/>
            <a:pathLst>
              <a:path h="1836449" w="1836449">
                <a:moveTo>
                  <a:pt x="0" y="0"/>
                </a:moveTo>
                <a:lnTo>
                  <a:pt x="1836449" y="0"/>
                </a:lnTo>
                <a:lnTo>
                  <a:pt x="1836449" y="1836450"/>
                </a:lnTo>
                <a:lnTo>
                  <a:pt x="0" y="1836450"/>
                </a:lnTo>
                <a:lnTo>
                  <a:pt x="0" y="0"/>
                </a:lnTo>
                <a:close/>
              </a:path>
            </a:pathLst>
          </a:custGeom>
          <a:blipFill>
            <a:blip r:embed="rId12"/>
            <a:stretch>
              <a:fillRect l="0" t="0" r="0" b="0"/>
            </a:stretch>
          </a:blipFill>
        </p:spPr>
      </p:sp>
      <p:sp>
        <p:nvSpPr>
          <p:cNvPr name="TextBox 16" id="16"/>
          <p:cNvSpPr txBox="true"/>
          <p:nvPr/>
        </p:nvSpPr>
        <p:spPr>
          <a:xfrm rot="0">
            <a:off x="6694201" y="3530373"/>
            <a:ext cx="4645196" cy="624177"/>
          </a:xfrm>
          <a:prstGeom prst="rect">
            <a:avLst/>
          </a:prstGeom>
        </p:spPr>
        <p:txBody>
          <a:bodyPr anchor="t" rtlCol="false" tIns="0" lIns="0" bIns="0" rIns="0">
            <a:spAutoFit/>
          </a:bodyPr>
          <a:lstStyle/>
          <a:p>
            <a:pPr algn="l">
              <a:lnSpc>
                <a:spcPts val="4520"/>
              </a:lnSpc>
            </a:pPr>
            <a:r>
              <a:rPr lang="en-US" sz="4612">
                <a:solidFill>
                  <a:srgbClr val="3D2007"/>
                </a:solidFill>
                <a:latin typeface="Sugo Display"/>
                <a:ea typeface="Sugo Display"/>
                <a:cs typeface="Sugo Display"/>
                <a:sym typeface="Sugo Display"/>
              </a:rPr>
              <a:t>Visual Studio</a:t>
            </a:r>
          </a:p>
        </p:txBody>
      </p:sp>
      <p:sp>
        <p:nvSpPr>
          <p:cNvPr name="TextBox 17" id="17"/>
          <p:cNvSpPr txBox="true"/>
          <p:nvPr/>
        </p:nvSpPr>
        <p:spPr>
          <a:xfrm rot="0">
            <a:off x="6694201" y="4145025"/>
            <a:ext cx="6793221" cy="1514221"/>
          </a:xfrm>
          <a:prstGeom prst="rect">
            <a:avLst/>
          </a:prstGeom>
        </p:spPr>
        <p:txBody>
          <a:bodyPr anchor="t" rtlCol="false" tIns="0" lIns="0" bIns="0" rIns="0">
            <a:spAutoFit/>
          </a:bodyPr>
          <a:lstStyle/>
          <a:p>
            <a:pPr algn="just">
              <a:lnSpc>
                <a:spcPts val="2432"/>
              </a:lnSpc>
            </a:pPr>
            <a:r>
              <a:rPr lang="en-US" sz="1900">
                <a:solidFill>
                  <a:srgbClr val="3D2007"/>
                </a:solidFill>
                <a:latin typeface="Atkinson Hyperlegible"/>
                <a:ea typeface="Atkinson Hyperlegible"/>
                <a:cs typeface="Atkinson Hyperlegible"/>
                <a:sym typeface="Atkinson Hyperlegible"/>
              </a:rPr>
              <a:t>Se utilizó para </a:t>
            </a:r>
            <a:r>
              <a:rPr lang="en-US" sz="1900" b="true">
                <a:solidFill>
                  <a:srgbClr val="3D2007"/>
                </a:solidFill>
                <a:latin typeface="Atkinson Hyperlegible Bold"/>
                <a:ea typeface="Atkinson Hyperlegible Bold"/>
                <a:cs typeface="Atkinson Hyperlegible Bold"/>
                <a:sym typeface="Atkinson Hyperlegible Bold"/>
              </a:rPr>
              <a:t>desarrollo local.</a:t>
            </a:r>
            <a:r>
              <a:rPr lang="en-US" sz="1900">
                <a:solidFill>
                  <a:srgbClr val="3D2007"/>
                </a:solidFill>
                <a:latin typeface="Atkinson Hyperlegible"/>
                <a:ea typeface="Atkinson Hyperlegible"/>
                <a:cs typeface="Atkinson Hyperlegible"/>
                <a:sym typeface="Atkinson Hyperlegible"/>
              </a:rPr>
              <a:t> </a:t>
            </a:r>
          </a:p>
          <a:p>
            <a:pPr algn="just">
              <a:lnSpc>
                <a:spcPts val="2432"/>
              </a:lnSpc>
            </a:pPr>
            <a:r>
              <a:rPr lang="en-US" sz="1900">
                <a:solidFill>
                  <a:srgbClr val="3D2007"/>
                </a:solidFill>
                <a:latin typeface="Atkinson Hyperlegible"/>
                <a:ea typeface="Atkinson Hyperlegible"/>
                <a:cs typeface="Atkinson Hyperlegible"/>
                <a:sym typeface="Atkinson Hyperlegible"/>
              </a:rPr>
              <a:t>Permitió trabajar con archivos de proyecto, bibliotecas externas y control de versiones de manera integrada, lo cual fue ideal para organizar y probar el código localmente antes de subirlo a Google Colab. </a:t>
            </a:r>
          </a:p>
        </p:txBody>
      </p:sp>
      <p:sp>
        <p:nvSpPr>
          <p:cNvPr name="TextBox 18" id="18"/>
          <p:cNvSpPr txBox="true"/>
          <p:nvPr/>
        </p:nvSpPr>
        <p:spPr>
          <a:xfrm rot="0">
            <a:off x="6798742" y="6193785"/>
            <a:ext cx="4645196" cy="624177"/>
          </a:xfrm>
          <a:prstGeom prst="rect">
            <a:avLst/>
          </a:prstGeom>
        </p:spPr>
        <p:txBody>
          <a:bodyPr anchor="t" rtlCol="false" tIns="0" lIns="0" bIns="0" rIns="0">
            <a:spAutoFit/>
          </a:bodyPr>
          <a:lstStyle/>
          <a:p>
            <a:pPr algn="l">
              <a:lnSpc>
                <a:spcPts val="4520"/>
              </a:lnSpc>
            </a:pPr>
            <a:r>
              <a:rPr lang="en-US" sz="4612">
                <a:solidFill>
                  <a:srgbClr val="3D2007"/>
                </a:solidFill>
                <a:latin typeface="Sugo Display"/>
                <a:ea typeface="Sugo Display"/>
                <a:cs typeface="Sugo Display"/>
                <a:sym typeface="Sugo Display"/>
              </a:rPr>
              <a:t>Librerías</a:t>
            </a:r>
          </a:p>
        </p:txBody>
      </p:sp>
      <p:sp>
        <p:nvSpPr>
          <p:cNvPr name="TextBox 19" id="19"/>
          <p:cNvSpPr txBox="true"/>
          <p:nvPr/>
        </p:nvSpPr>
        <p:spPr>
          <a:xfrm rot="0">
            <a:off x="6798742" y="6808437"/>
            <a:ext cx="6688681" cy="3038221"/>
          </a:xfrm>
          <a:prstGeom prst="rect">
            <a:avLst/>
          </a:prstGeom>
        </p:spPr>
        <p:txBody>
          <a:bodyPr anchor="t" rtlCol="false" tIns="0" lIns="0" bIns="0" rIns="0">
            <a:spAutoFit/>
          </a:bodyPr>
          <a:lstStyle/>
          <a:p>
            <a:pPr algn="l">
              <a:lnSpc>
                <a:spcPts val="2432"/>
              </a:lnSpc>
            </a:pPr>
            <a:r>
              <a:rPr lang="en-US" sz="1900" b="true">
                <a:solidFill>
                  <a:srgbClr val="3D2007"/>
                </a:solidFill>
                <a:latin typeface="Atkinson Hyperlegible Bold"/>
                <a:ea typeface="Atkinson Hyperlegible Bold"/>
                <a:cs typeface="Atkinson Hyperlegible Bold"/>
                <a:sym typeface="Atkinson Hyperlegible Bold"/>
              </a:rPr>
              <a:t>Procesamiento y análisis de datos</a:t>
            </a:r>
            <a:r>
              <a:rPr lang="en-US" sz="1900">
                <a:solidFill>
                  <a:srgbClr val="3D2007"/>
                </a:solidFill>
                <a:latin typeface="Atkinson Hyperlegible"/>
                <a:ea typeface="Atkinson Hyperlegible"/>
                <a:cs typeface="Atkinson Hyperlegible"/>
                <a:sym typeface="Atkinson Hyperlegible"/>
              </a:rPr>
              <a:t>: pandas y numpy.  </a:t>
            </a:r>
            <a:r>
              <a:rPr lang="en-US" sz="1900" b="true">
                <a:solidFill>
                  <a:srgbClr val="3D2007"/>
                </a:solidFill>
                <a:latin typeface="Atkinson Hyperlegible Bold"/>
                <a:ea typeface="Atkinson Hyperlegible Bold"/>
                <a:cs typeface="Atkinson Hyperlegible Bold"/>
                <a:sym typeface="Atkinson Hyperlegible Bold"/>
              </a:rPr>
              <a:t> Visualizaciones y graficas</a:t>
            </a:r>
            <a:r>
              <a:rPr lang="en-US" sz="1900">
                <a:solidFill>
                  <a:srgbClr val="3D2007"/>
                </a:solidFill>
                <a:latin typeface="Atkinson Hyperlegible"/>
                <a:ea typeface="Atkinson Hyperlegible"/>
                <a:cs typeface="Atkinson Hyperlegible"/>
                <a:sym typeface="Atkinson Hyperlegible"/>
              </a:rPr>
              <a:t>: matplotlib y seaborn.  </a:t>
            </a:r>
          </a:p>
          <a:p>
            <a:pPr algn="l">
              <a:lnSpc>
                <a:spcPts val="2432"/>
              </a:lnSpc>
            </a:pPr>
            <a:r>
              <a:rPr lang="en-US" sz="1900" b="true">
                <a:solidFill>
                  <a:srgbClr val="3D2007"/>
                </a:solidFill>
                <a:latin typeface="Atkinson Hyperlegible Bold"/>
                <a:ea typeface="Atkinson Hyperlegible Bold"/>
                <a:cs typeface="Atkinson Hyperlegible Bold"/>
                <a:sym typeface="Atkinson Hyperlegible Bold"/>
              </a:rPr>
              <a:t>Evaluación de metricas</a:t>
            </a:r>
            <a:r>
              <a:rPr lang="en-US" sz="1900">
                <a:solidFill>
                  <a:srgbClr val="3D2007"/>
                </a:solidFill>
                <a:latin typeface="Atkinson Hyperlegible"/>
                <a:ea typeface="Atkinson Hyperlegible"/>
                <a:cs typeface="Atkinson Hyperlegible"/>
                <a:sym typeface="Atkinson Hyperlegible"/>
              </a:rPr>
              <a:t>: sklearn.metrics (accuracy_score, roc_auc_score, confusion_matrix, classification_report).</a:t>
            </a:r>
            <a:r>
              <a:rPr lang="en-US" sz="1900" b="true">
                <a:solidFill>
                  <a:srgbClr val="3D2007"/>
                </a:solidFill>
                <a:latin typeface="Atkinson Hyperlegible Bold"/>
                <a:ea typeface="Atkinson Hyperlegible Bold"/>
                <a:cs typeface="Atkinson Hyperlegible Bold"/>
                <a:sym typeface="Atkinson Hyperlegible Bold"/>
              </a:rPr>
              <a:t> Creación de modelos de machine learning</a:t>
            </a:r>
            <a:r>
              <a:rPr lang="en-US" sz="1900">
                <a:solidFill>
                  <a:srgbClr val="3D2007"/>
                </a:solidFill>
                <a:latin typeface="Atkinson Hyperlegible"/>
                <a:ea typeface="Atkinson Hyperlegible"/>
                <a:cs typeface="Atkinson Hyperlegible"/>
                <a:sym typeface="Atkinson Hyperlegible"/>
              </a:rPr>
              <a:t>: sklearn (linear_model, ensemble, tree, neighbors, svm.</a:t>
            </a:r>
            <a:r>
              <a:rPr lang="en-US" sz="1900" b="true">
                <a:solidFill>
                  <a:srgbClr val="3D2007"/>
                </a:solidFill>
                <a:latin typeface="Atkinson Hyperlegible Bold"/>
                <a:ea typeface="Atkinson Hyperlegible Bold"/>
                <a:cs typeface="Atkinson Hyperlegible Bold"/>
                <a:sym typeface="Atkinson Hyperlegible Bold"/>
              </a:rPr>
              <a:t> Preprocesamiento y cross validation</a:t>
            </a:r>
            <a:r>
              <a:rPr lang="en-US" sz="1900">
                <a:solidFill>
                  <a:srgbClr val="3D2007"/>
                </a:solidFill>
                <a:latin typeface="Atkinson Hyperlegible"/>
                <a:ea typeface="Atkinson Hyperlegible"/>
                <a:cs typeface="Atkinson Hyperlegible"/>
                <a:sym typeface="Atkinson Hyperlegible"/>
              </a:rPr>
              <a:t>: sklearn (preprocessing, model_selection). </a:t>
            </a:r>
          </a:p>
          <a:p>
            <a:pPr algn="l">
              <a:lnSpc>
                <a:spcPts val="2432"/>
              </a:lnSpc>
            </a:pPr>
            <a:r>
              <a:rPr lang="en-US" sz="1900" b="true">
                <a:solidFill>
                  <a:srgbClr val="3D2007"/>
                </a:solidFill>
                <a:latin typeface="Atkinson Hyperlegible Bold"/>
                <a:ea typeface="Atkinson Hyperlegible Bold"/>
                <a:cs typeface="Atkinson Hyperlegible Bold"/>
                <a:sym typeface="Atkinson Hyperlegible Bold"/>
              </a:rPr>
              <a:t>Catboost</a:t>
            </a:r>
            <a:r>
              <a:rPr lang="en-US" sz="1900">
                <a:solidFill>
                  <a:srgbClr val="3D2007"/>
                </a:solidFill>
                <a:latin typeface="Atkinson Hyperlegible"/>
                <a:ea typeface="Atkinson Hyperlegible"/>
                <a:cs typeface="Atkinson Hyperlegible"/>
                <a:sym typeface="Atkinson Hyperlegible"/>
              </a:rPr>
              <a:t>:  CatBoostClassifier. </a:t>
            </a:r>
          </a:p>
          <a:p>
            <a:pPr algn="l">
              <a:lnSpc>
                <a:spcPts val="2432"/>
              </a:lnSpc>
            </a:pPr>
            <a:r>
              <a:rPr lang="en-US" sz="1900" b="true">
                <a:solidFill>
                  <a:srgbClr val="3D2007"/>
                </a:solidFill>
                <a:latin typeface="Atkinson Hyperlegible Bold"/>
                <a:ea typeface="Atkinson Hyperlegible Bold"/>
                <a:cs typeface="Atkinson Hyperlegible Bold"/>
                <a:sym typeface="Atkinson Hyperlegible Bold"/>
              </a:rPr>
              <a:t>Optimización</a:t>
            </a:r>
            <a:r>
              <a:rPr lang="en-US" sz="1900">
                <a:solidFill>
                  <a:srgbClr val="3D2007"/>
                </a:solidFill>
                <a:latin typeface="Atkinson Hyperlegible"/>
                <a:ea typeface="Atkinson Hyperlegible"/>
                <a:cs typeface="Atkinson Hyperlegible"/>
                <a:sym typeface="Atkinson Hyperlegible"/>
              </a:rPr>
              <a:t>: optuna.</a:t>
            </a:r>
          </a:p>
        </p:txBody>
      </p:sp>
      <p:sp>
        <p:nvSpPr>
          <p:cNvPr name="TextBox 20" id="20"/>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name="Freeform 3" id="3"/>
          <p:cNvSpPr/>
          <p:nvPr/>
        </p:nvSpPr>
        <p:spPr>
          <a:xfrm flipH="false" flipV="true" rot="-10800000">
            <a:off x="0" y="-1789170"/>
            <a:ext cx="18145504" cy="12104837"/>
          </a:xfrm>
          <a:custGeom>
            <a:avLst/>
            <a:gdLst/>
            <a:ahLst/>
            <a:cxnLst/>
            <a:rect r="r" b="b" t="t" l="l"/>
            <a:pathLst>
              <a:path h="12104837" w="18145504">
                <a:moveTo>
                  <a:pt x="0" y="12104838"/>
                </a:moveTo>
                <a:lnTo>
                  <a:pt x="18145504" y="12104838"/>
                </a:lnTo>
                <a:lnTo>
                  <a:pt x="18145504" y="0"/>
                </a:lnTo>
                <a:lnTo>
                  <a:pt x="0" y="0"/>
                </a:lnTo>
                <a:lnTo>
                  <a:pt x="0" y="12104838"/>
                </a:lnTo>
                <a:close/>
              </a:path>
            </a:pathLst>
          </a:custGeom>
          <a:blipFill>
            <a:blip r:embed="rId3"/>
            <a:stretch>
              <a:fillRect l="0" t="0" r="0" b="0"/>
            </a:stretch>
          </a:blipFill>
        </p:spPr>
      </p:sp>
      <p:sp>
        <p:nvSpPr>
          <p:cNvPr name="Freeform 4" id="4"/>
          <p:cNvSpPr/>
          <p:nvPr/>
        </p:nvSpPr>
        <p:spPr>
          <a:xfrm flipH="false" flipV="false" rot="-68087">
            <a:off x="765661" y="9116697"/>
            <a:ext cx="706674" cy="720177"/>
          </a:xfrm>
          <a:custGeom>
            <a:avLst/>
            <a:gdLst/>
            <a:ahLst/>
            <a:cxnLst/>
            <a:rect r="r" b="b" t="t" l="l"/>
            <a:pathLst>
              <a:path h="720177" w="706674">
                <a:moveTo>
                  <a:pt x="0" y="0"/>
                </a:moveTo>
                <a:lnTo>
                  <a:pt x="706674" y="0"/>
                </a:lnTo>
                <a:lnTo>
                  <a:pt x="706674" y="720177"/>
                </a:lnTo>
                <a:lnTo>
                  <a:pt x="0" y="720177"/>
                </a:lnTo>
                <a:lnTo>
                  <a:pt x="0" y="0"/>
                </a:lnTo>
                <a:close/>
              </a:path>
            </a:pathLst>
          </a:custGeom>
          <a:blipFill>
            <a:blip r:embed="rId4"/>
            <a:stretch>
              <a:fillRect l="0" t="0" r="0" b="0"/>
            </a:stretch>
          </a:blipFill>
        </p:spPr>
      </p:sp>
      <p:sp>
        <p:nvSpPr>
          <p:cNvPr name="Freeform 5" id="5"/>
          <p:cNvSpPr/>
          <p:nvPr/>
        </p:nvSpPr>
        <p:spPr>
          <a:xfrm flipH="false" flipV="false" rot="-68087">
            <a:off x="16996261" y="668612"/>
            <a:ext cx="706674" cy="720177"/>
          </a:xfrm>
          <a:custGeom>
            <a:avLst/>
            <a:gdLst/>
            <a:ahLst/>
            <a:cxnLst/>
            <a:rect r="r" b="b" t="t" l="l"/>
            <a:pathLst>
              <a:path h="720177" w="706674">
                <a:moveTo>
                  <a:pt x="0" y="0"/>
                </a:moveTo>
                <a:lnTo>
                  <a:pt x="706674" y="0"/>
                </a:lnTo>
                <a:lnTo>
                  <a:pt x="706674" y="720176"/>
                </a:lnTo>
                <a:lnTo>
                  <a:pt x="0" y="720176"/>
                </a:lnTo>
                <a:lnTo>
                  <a:pt x="0" y="0"/>
                </a:lnTo>
                <a:close/>
              </a:path>
            </a:pathLst>
          </a:custGeom>
          <a:blipFill>
            <a:blip r:embed="rId4"/>
            <a:stretch>
              <a:fillRect l="0" t="0" r="0" b="0"/>
            </a:stretch>
          </a:blipFill>
        </p:spPr>
      </p:sp>
      <p:sp>
        <p:nvSpPr>
          <p:cNvPr name="AutoShape 6" id="6"/>
          <p:cNvSpPr/>
          <p:nvPr/>
        </p:nvSpPr>
        <p:spPr>
          <a:xfrm flipV="true">
            <a:off x="3061842" y="2912314"/>
            <a:ext cx="12752735" cy="2198747"/>
          </a:xfrm>
          <a:prstGeom prst="line">
            <a:avLst/>
          </a:prstGeom>
          <a:ln cap="rnd" w="85725">
            <a:solidFill>
              <a:srgbClr val="402B2B"/>
            </a:solidFill>
            <a:prstDash val="sysDash"/>
            <a:headEnd type="none" len="sm" w="sm"/>
            <a:tailEnd type="none" len="sm" w="sm"/>
          </a:ln>
        </p:spPr>
      </p:sp>
      <p:sp>
        <p:nvSpPr>
          <p:cNvPr name="TextBox 7" id="7"/>
          <p:cNvSpPr txBox="true"/>
          <p:nvPr/>
        </p:nvSpPr>
        <p:spPr>
          <a:xfrm rot="0">
            <a:off x="1677907" y="4672277"/>
            <a:ext cx="2767869" cy="438785"/>
          </a:xfrm>
          <a:prstGeom prst="rect">
            <a:avLst/>
          </a:prstGeom>
        </p:spPr>
        <p:txBody>
          <a:bodyPr anchor="t" rtlCol="false" tIns="0" lIns="0" bIns="0" rIns="0">
            <a:spAutoFit/>
          </a:bodyPr>
          <a:lstStyle/>
          <a:p>
            <a:pPr algn="ctr">
              <a:lnSpc>
                <a:spcPts val="3640"/>
              </a:lnSpc>
            </a:pPr>
            <a:r>
              <a:rPr lang="en-US" b="true" sz="2600">
                <a:solidFill>
                  <a:srgbClr val="FFFBF2"/>
                </a:solidFill>
                <a:latin typeface="Amiko Ultra-Bold"/>
                <a:ea typeface="Amiko Ultra-Bold"/>
                <a:cs typeface="Amiko Ultra-Bold"/>
                <a:sym typeface="Amiko Ultra-Bold"/>
              </a:rPr>
              <a:t>Limpieza</a:t>
            </a:r>
          </a:p>
        </p:txBody>
      </p:sp>
      <p:sp>
        <p:nvSpPr>
          <p:cNvPr name="TextBox 8" id="8"/>
          <p:cNvSpPr txBox="true"/>
          <p:nvPr/>
        </p:nvSpPr>
        <p:spPr>
          <a:xfrm rot="0">
            <a:off x="5619860" y="4929550"/>
            <a:ext cx="3086152" cy="438785"/>
          </a:xfrm>
          <a:prstGeom prst="rect">
            <a:avLst/>
          </a:prstGeom>
        </p:spPr>
        <p:txBody>
          <a:bodyPr anchor="t" rtlCol="false" tIns="0" lIns="0" bIns="0" rIns="0">
            <a:spAutoFit/>
          </a:bodyPr>
          <a:lstStyle/>
          <a:p>
            <a:pPr algn="ctr">
              <a:lnSpc>
                <a:spcPts val="3640"/>
              </a:lnSpc>
            </a:pPr>
            <a:r>
              <a:rPr lang="en-US" b="true" sz="2600">
                <a:solidFill>
                  <a:srgbClr val="FFFBF2"/>
                </a:solidFill>
                <a:latin typeface="Amiko Ultra-Bold"/>
                <a:ea typeface="Amiko Ultra-Bold"/>
                <a:cs typeface="Amiko Ultra-Bold"/>
                <a:sym typeface="Amiko Ultra-Bold"/>
              </a:rPr>
              <a:t>Modelos</a:t>
            </a:r>
          </a:p>
        </p:txBody>
      </p:sp>
      <p:sp>
        <p:nvSpPr>
          <p:cNvPr name="TextBox 9" id="9"/>
          <p:cNvSpPr txBox="true"/>
          <p:nvPr/>
        </p:nvSpPr>
        <p:spPr>
          <a:xfrm rot="0">
            <a:off x="9809293" y="4900975"/>
            <a:ext cx="2767869" cy="438785"/>
          </a:xfrm>
          <a:prstGeom prst="rect">
            <a:avLst/>
          </a:prstGeom>
        </p:spPr>
        <p:txBody>
          <a:bodyPr anchor="t" rtlCol="false" tIns="0" lIns="0" bIns="0" rIns="0">
            <a:spAutoFit/>
          </a:bodyPr>
          <a:lstStyle/>
          <a:p>
            <a:pPr algn="ctr">
              <a:lnSpc>
                <a:spcPts val="3640"/>
              </a:lnSpc>
            </a:pPr>
            <a:r>
              <a:rPr lang="en-US" b="true" sz="2600">
                <a:solidFill>
                  <a:srgbClr val="FFFBF2"/>
                </a:solidFill>
                <a:latin typeface="Amiko Ultra-Bold"/>
                <a:ea typeface="Amiko Ultra-Bold"/>
                <a:cs typeface="Amiko Ultra-Bold"/>
                <a:sym typeface="Amiko Ultra-Bold"/>
              </a:rPr>
              <a:t>Transformación</a:t>
            </a:r>
          </a:p>
        </p:txBody>
      </p:sp>
      <p:sp>
        <p:nvSpPr>
          <p:cNvPr name="TextBox 10" id="10"/>
          <p:cNvSpPr txBox="true"/>
          <p:nvPr/>
        </p:nvSpPr>
        <p:spPr>
          <a:xfrm rot="0">
            <a:off x="1971387" y="5440598"/>
            <a:ext cx="2948069" cy="1143762"/>
          </a:xfrm>
          <a:prstGeom prst="rect">
            <a:avLst/>
          </a:prstGeom>
        </p:spPr>
        <p:txBody>
          <a:bodyPr anchor="t" rtlCol="false" tIns="0" lIns="0" bIns="0" rIns="0">
            <a:spAutoFit/>
          </a:bodyPr>
          <a:lstStyle/>
          <a:p>
            <a:pPr algn="l">
              <a:lnSpc>
                <a:spcPts val="3023"/>
              </a:lnSpc>
            </a:pPr>
            <a:r>
              <a:rPr lang="en-US" sz="2399" spc="-52" b="true">
                <a:solidFill>
                  <a:srgbClr val="000000"/>
                </a:solidFill>
                <a:latin typeface="Atkinson Hyperlegible Bold"/>
                <a:ea typeface="Atkinson Hyperlegible Bold"/>
                <a:cs typeface="Atkinson Hyperlegible Bold"/>
                <a:sym typeface="Atkinson Hyperlegible Bold"/>
              </a:rPr>
              <a:t>1.1</a:t>
            </a:r>
            <a:r>
              <a:rPr lang="en-US" sz="2399" spc="-52">
                <a:solidFill>
                  <a:srgbClr val="000000"/>
                </a:solidFill>
                <a:latin typeface="Atkinson Hyperlegible"/>
                <a:ea typeface="Atkinson Hyperlegible"/>
                <a:cs typeface="Atkinson Hyperlegible"/>
                <a:sym typeface="Atkinson Hyperlegible"/>
              </a:rPr>
              <a:t> Eliminar outliers.</a:t>
            </a:r>
          </a:p>
          <a:p>
            <a:pPr algn="l">
              <a:lnSpc>
                <a:spcPts val="3023"/>
              </a:lnSpc>
            </a:pPr>
            <a:r>
              <a:rPr lang="en-US" sz="2399" spc="-52" b="true">
                <a:solidFill>
                  <a:srgbClr val="000000"/>
                </a:solidFill>
                <a:latin typeface="Atkinson Hyperlegible Bold"/>
                <a:ea typeface="Atkinson Hyperlegible Bold"/>
                <a:cs typeface="Atkinson Hyperlegible Bold"/>
                <a:sym typeface="Atkinson Hyperlegible Bold"/>
              </a:rPr>
              <a:t>1.2</a:t>
            </a:r>
            <a:r>
              <a:rPr lang="en-US" sz="2399" spc="-52">
                <a:solidFill>
                  <a:srgbClr val="000000"/>
                </a:solidFill>
                <a:latin typeface="Atkinson Hyperlegible"/>
                <a:ea typeface="Atkinson Hyperlegible"/>
                <a:cs typeface="Atkinson Hyperlegible"/>
                <a:sym typeface="Atkinson Hyperlegible"/>
              </a:rPr>
              <a:t> ¿Cómo llenamos los valores nulos?</a:t>
            </a:r>
          </a:p>
        </p:txBody>
      </p:sp>
      <p:sp>
        <p:nvSpPr>
          <p:cNvPr name="TextBox 11" id="11"/>
          <p:cNvSpPr txBox="true"/>
          <p:nvPr/>
        </p:nvSpPr>
        <p:spPr>
          <a:xfrm rot="0">
            <a:off x="5619860" y="6002954"/>
            <a:ext cx="3359650" cy="1905762"/>
          </a:xfrm>
          <a:prstGeom prst="rect">
            <a:avLst/>
          </a:prstGeom>
        </p:spPr>
        <p:txBody>
          <a:bodyPr anchor="t" rtlCol="false" tIns="0" lIns="0" bIns="0" rIns="0">
            <a:spAutoFit/>
          </a:bodyPr>
          <a:lstStyle/>
          <a:p>
            <a:pPr algn="l">
              <a:lnSpc>
                <a:spcPts val="3023"/>
              </a:lnSpc>
            </a:pPr>
            <a:r>
              <a:rPr lang="en-US" sz="2399" spc="-52" b="true">
                <a:solidFill>
                  <a:srgbClr val="000000"/>
                </a:solidFill>
                <a:latin typeface="Atkinson Hyperlegible Bold"/>
                <a:ea typeface="Atkinson Hyperlegible Bold"/>
                <a:cs typeface="Atkinson Hyperlegible Bold"/>
                <a:sym typeface="Atkinson Hyperlegible Bold"/>
              </a:rPr>
              <a:t>2.1</a:t>
            </a:r>
            <a:r>
              <a:rPr lang="en-US" sz="2399" spc="-52">
                <a:solidFill>
                  <a:srgbClr val="000000"/>
                </a:solidFill>
                <a:latin typeface="Atkinson Hyperlegible"/>
                <a:ea typeface="Atkinson Hyperlegible"/>
                <a:cs typeface="Atkinson Hyperlegible"/>
                <a:sym typeface="Atkinson Hyperlegible"/>
              </a:rPr>
              <a:t> Modelos que probamos y por qué.</a:t>
            </a:r>
          </a:p>
          <a:p>
            <a:pPr algn="l">
              <a:lnSpc>
                <a:spcPts val="3023"/>
              </a:lnSpc>
            </a:pPr>
            <a:r>
              <a:rPr lang="en-US" sz="2399" spc="-52" b="true">
                <a:solidFill>
                  <a:srgbClr val="000000"/>
                </a:solidFill>
                <a:latin typeface="Atkinson Hyperlegible Bold"/>
                <a:ea typeface="Atkinson Hyperlegible Bold"/>
                <a:cs typeface="Atkinson Hyperlegible Bold"/>
                <a:sym typeface="Atkinson Hyperlegible Bold"/>
              </a:rPr>
              <a:t>2.2</a:t>
            </a:r>
            <a:r>
              <a:rPr lang="en-US" sz="2399" spc="-52">
                <a:solidFill>
                  <a:srgbClr val="000000"/>
                </a:solidFill>
                <a:latin typeface="Atkinson Hyperlegible"/>
                <a:ea typeface="Atkinson Hyperlegible"/>
                <a:cs typeface="Atkinson Hyperlegible"/>
                <a:sym typeface="Atkinson Hyperlegible"/>
              </a:rPr>
              <a:t> Por qué elegimos CatBoost.</a:t>
            </a:r>
          </a:p>
          <a:p>
            <a:pPr algn="l">
              <a:lnSpc>
                <a:spcPts val="3023"/>
              </a:lnSpc>
            </a:pPr>
          </a:p>
        </p:txBody>
      </p:sp>
      <p:sp>
        <p:nvSpPr>
          <p:cNvPr name="TextBox 12" id="12"/>
          <p:cNvSpPr txBox="true"/>
          <p:nvPr/>
        </p:nvSpPr>
        <p:spPr>
          <a:xfrm rot="0">
            <a:off x="9835785" y="6002954"/>
            <a:ext cx="3436382" cy="2286762"/>
          </a:xfrm>
          <a:prstGeom prst="rect">
            <a:avLst/>
          </a:prstGeom>
        </p:spPr>
        <p:txBody>
          <a:bodyPr anchor="t" rtlCol="false" tIns="0" lIns="0" bIns="0" rIns="0">
            <a:spAutoFit/>
          </a:bodyPr>
          <a:lstStyle/>
          <a:p>
            <a:pPr algn="l">
              <a:lnSpc>
                <a:spcPts val="3023"/>
              </a:lnSpc>
            </a:pPr>
            <a:r>
              <a:rPr lang="en-US" sz="2399" spc="-52" b="true">
                <a:solidFill>
                  <a:srgbClr val="000000"/>
                </a:solidFill>
                <a:latin typeface="Atkinson Hyperlegible Bold"/>
                <a:ea typeface="Atkinson Hyperlegible Bold"/>
                <a:cs typeface="Atkinson Hyperlegible Bold"/>
                <a:sym typeface="Atkinson Hyperlegible Bold"/>
              </a:rPr>
              <a:t>3.1 </a:t>
            </a:r>
            <a:r>
              <a:rPr lang="en-US" sz="2399" spc="-52">
                <a:solidFill>
                  <a:srgbClr val="000000"/>
                </a:solidFill>
                <a:latin typeface="Atkinson Hyperlegible"/>
                <a:ea typeface="Atkinson Hyperlegible"/>
                <a:cs typeface="Atkinson Hyperlegible"/>
                <a:sym typeface="Atkinson Hyperlegible"/>
              </a:rPr>
              <a:t>Distribuciones.</a:t>
            </a:r>
          </a:p>
          <a:p>
            <a:pPr algn="l">
              <a:lnSpc>
                <a:spcPts val="3023"/>
              </a:lnSpc>
            </a:pPr>
            <a:r>
              <a:rPr lang="en-US" sz="2399" spc="-52" b="true">
                <a:solidFill>
                  <a:srgbClr val="000000"/>
                </a:solidFill>
                <a:latin typeface="Atkinson Hyperlegible Bold"/>
                <a:ea typeface="Atkinson Hyperlegible Bold"/>
                <a:cs typeface="Atkinson Hyperlegible Bold"/>
                <a:sym typeface="Atkinson Hyperlegible Bold"/>
              </a:rPr>
              <a:t>3</a:t>
            </a:r>
            <a:r>
              <a:rPr lang="en-US" sz="2399" spc="-52" b="true">
                <a:solidFill>
                  <a:srgbClr val="000000"/>
                </a:solidFill>
                <a:latin typeface="Atkinson Hyperlegible Bold"/>
                <a:ea typeface="Atkinson Hyperlegible Bold"/>
                <a:cs typeface="Atkinson Hyperlegible Bold"/>
                <a:sym typeface="Atkinson Hyperlegible Bold"/>
              </a:rPr>
              <a:t>.2</a:t>
            </a:r>
            <a:r>
              <a:rPr lang="en-US" sz="2399" spc="-52">
                <a:solidFill>
                  <a:srgbClr val="000000"/>
                </a:solidFill>
                <a:latin typeface="Atkinson Hyperlegible"/>
                <a:ea typeface="Atkinson Hyperlegible"/>
                <a:cs typeface="Atkinson Hyperlegible"/>
                <a:sym typeface="Atkinson Hyperlegible"/>
              </a:rPr>
              <a:t> Normalización y variables categóricas.</a:t>
            </a:r>
          </a:p>
          <a:p>
            <a:pPr algn="l">
              <a:lnSpc>
                <a:spcPts val="3023"/>
              </a:lnSpc>
            </a:pPr>
            <a:r>
              <a:rPr lang="en-US" sz="2399" spc="-52" b="true">
                <a:solidFill>
                  <a:srgbClr val="000000"/>
                </a:solidFill>
                <a:latin typeface="Atkinson Hyperlegible Bold"/>
                <a:ea typeface="Atkinson Hyperlegible Bold"/>
                <a:cs typeface="Atkinson Hyperlegible Bold"/>
                <a:sym typeface="Atkinson Hyperlegible Bold"/>
              </a:rPr>
              <a:t>3.3</a:t>
            </a:r>
            <a:r>
              <a:rPr lang="en-US" sz="2399" spc="-52">
                <a:solidFill>
                  <a:srgbClr val="000000"/>
                </a:solidFill>
                <a:latin typeface="Atkinson Hyperlegible"/>
                <a:ea typeface="Atkinson Hyperlegible"/>
                <a:cs typeface="Atkinson Hyperlegible"/>
                <a:sym typeface="Atkinson Hyperlegible"/>
              </a:rPr>
              <a:t> Variables</a:t>
            </a:r>
          </a:p>
          <a:p>
            <a:pPr algn="l">
              <a:lnSpc>
                <a:spcPts val="3023"/>
              </a:lnSpc>
            </a:pPr>
          </a:p>
          <a:p>
            <a:pPr algn="l">
              <a:lnSpc>
                <a:spcPts val="3023"/>
              </a:lnSpc>
            </a:pPr>
          </a:p>
        </p:txBody>
      </p:sp>
      <p:sp>
        <p:nvSpPr>
          <p:cNvPr name="TextBox 13" id="13"/>
          <p:cNvSpPr txBox="true"/>
          <p:nvPr/>
        </p:nvSpPr>
        <p:spPr>
          <a:xfrm rot="0">
            <a:off x="4188387" y="2296853"/>
            <a:ext cx="9762842" cy="1591647"/>
          </a:xfrm>
          <a:prstGeom prst="rect">
            <a:avLst/>
          </a:prstGeom>
        </p:spPr>
        <p:txBody>
          <a:bodyPr anchor="t" rtlCol="false" tIns="0" lIns="0" bIns="0" rIns="0">
            <a:spAutoFit/>
          </a:bodyPr>
          <a:lstStyle/>
          <a:p>
            <a:pPr algn="ctr">
              <a:lnSpc>
                <a:spcPts val="11429"/>
              </a:lnSpc>
            </a:pPr>
            <a:r>
              <a:rPr lang="en-US" sz="12030" spc="397">
                <a:solidFill>
                  <a:srgbClr val="402B2B"/>
                </a:solidFill>
                <a:latin typeface="Sugo Display"/>
                <a:ea typeface="Sugo Display"/>
                <a:cs typeface="Sugo Display"/>
                <a:sym typeface="Sugo Display"/>
              </a:rPr>
              <a:t>Proceso</a:t>
            </a:r>
          </a:p>
        </p:txBody>
      </p:sp>
      <p:sp>
        <p:nvSpPr>
          <p:cNvPr name="TextBox 14" id="14"/>
          <p:cNvSpPr txBox="true"/>
          <p:nvPr/>
        </p:nvSpPr>
        <p:spPr>
          <a:xfrm rot="0">
            <a:off x="13860931" y="2745627"/>
            <a:ext cx="2767869" cy="438785"/>
          </a:xfrm>
          <a:prstGeom prst="rect">
            <a:avLst/>
          </a:prstGeom>
        </p:spPr>
        <p:txBody>
          <a:bodyPr anchor="t" rtlCol="false" tIns="0" lIns="0" bIns="0" rIns="0">
            <a:spAutoFit/>
          </a:bodyPr>
          <a:lstStyle/>
          <a:p>
            <a:pPr algn="ctr">
              <a:lnSpc>
                <a:spcPts val="3640"/>
              </a:lnSpc>
            </a:pPr>
            <a:r>
              <a:rPr lang="en-US" b="true" sz="2600">
                <a:solidFill>
                  <a:srgbClr val="FFFBF2"/>
                </a:solidFill>
                <a:latin typeface="Amiko Ultra-Bold"/>
                <a:ea typeface="Amiko Ultra-Bold"/>
                <a:cs typeface="Amiko Ultra-Bold"/>
                <a:sym typeface="Amiko Ultra-Bold"/>
              </a:rPr>
              <a:t>Evaluación</a:t>
            </a:r>
          </a:p>
        </p:txBody>
      </p:sp>
      <p:sp>
        <p:nvSpPr>
          <p:cNvPr name="TextBox 15" id="15"/>
          <p:cNvSpPr txBox="true"/>
          <p:nvPr/>
        </p:nvSpPr>
        <p:spPr>
          <a:xfrm rot="0">
            <a:off x="13860931" y="3618738"/>
            <a:ext cx="3128268" cy="1524762"/>
          </a:xfrm>
          <a:prstGeom prst="rect">
            <a:avLst/>
          </a:prstGeom>
        </p:spPr>
        <p:txBody>
          <a:bodyPr anchor="t" rtlCol="false" tIns="0" lIns="0" bIns="0" rIns="0">
            <a:spAutoFit/>
          </a:bodyPr>
          <a:lstStyle/>
          <a:p>
            <a:pPr algn="l">
              <a:lnSpc>
                <a:spcPts val="3023"/>
              </a:lnSpc>
            </a:pPr>
            <a:r>
              <a:rPr lang="en-US" sz="2399" spc="-52" b="true">
                <a:solidFill>
                  <a:srgbClr val="000000"/>
                </a:solidFill>
                <a:latin typeface="Atkinson Hyperlegible Bold"/>
                <a:ea typeface="Atkinson Hyperlegible Bold"/>
                <a:cs typeface="Atkinson Hyperlegible Bold"/>
                <a:sym typeface="Atkinson Hyperlegible Bold"/>
              </a:rPr>
              <a:t>4.1 </a:t>
            </a:r>
            <a:r>
              <a:rPr lang="en-US" sz="2399" spc="-52">
                <a:solidFill>
                  <a:srgbClr val="000000"/>
                </a:solidFill>
                <a:latin typeface="Atkinson Hyperlegible"/>
                <a:ea typeface="Atkinson Hyperlegible"/>
                <a:cs typeface="Atkinson Hyperlegible"/>
                <a:sym typeface="Atkinson Hyperlegible"/>
              </a:rPr>
              <a:t>Cómo lo evaluamos (sin Kaggle, sino CSV).</a:t>
            </a:r>
          </a:p>
          <a:p>
            <a:pPr algn="l">
              <a:lnSpc>
                <a:spcPts val="3023"/>
              </a:lnSpc>
            </a:pPr>
            <a:r>
              <a:rPr lang="en-US" sz="2399" spc="-52" b="true">
                <a:solidFill>
                  <a:srgbClr val="000000"/>
                </a:solidFill>
                <a:latin typeface="Atkinson Hyperlegible Bold"/>
                <a:ea typeface="Atkinson Hyperlegible Bold"/>
                <a:cs typeface="Atkinson Hyperlegible Bold"/>
                <a:sym typeface="Atkinson Hyperlegible Bold"/>
              </a:rPr>
              <a:t>4.2</a:t>
            </a:r>
            <a:r>
              <a:rPr lang="en-US" sz="2399" spc="-52">
                <a:solidFill>
                  <a:srgbClr val="000000"/>
                </a:solidFill>
                <a:latin typeface="Atkinson Hyperlegible"/>
                <a:ea typeface="Atkinson Hyperlegible"/>
                <a:cs typeface="Atkinson Hyperlegible"/>
                <a:sym typeface="Atkinson Hyperlegible"/>
              </a:rPr>
              <a:t> Hiperparámetros y re-evaluación.</a:t>
            </a:r>
          </a:p>
        </p:txBody>
      </p:sp>
      <p:sp>
        <p:nvSpPr>
          <p:cNvPr name="Freeform 16" id="16"/>
          <p:cNvSpPr/>
          <p:nvPr/>
        </p:nvSpPr>
        <p:spPr>
          <a:xfrm flipH="false" flipV="false" rot="0">
            <a:off x="450594" y="222984"/>
            <a:ext cx="2994828" cy="3080479"/>
          </a:xfrm>
          <a:custGeom>
            <a:avLst/>
            <a:gdLst/>
            <a:ahLst/>
            <a:cxnLst/>
            <a:rect r="r" b="b" t="t" l="l"/>
            <a:pathLst>
              <a:path h="3080479" w="2994828">
                <a:moveTo>
                  <a:pt x="0" y="0"/>
                </a:moveTo>
                <a:lnTo>
                  <a:pt x="2994828" y="0"/>
                </a:lnTo>
                <a:lnTo>
                  <a:pt x="2994828" y="3080479"/>
                </a:lnTo>
                <a:lnTo>
                  <a:pt x="0" y="3080479"/>
                </a:lnTo>
                <a:lnTo>
                  <a:pt x="0" y="0"/>
                </a:lnTo>
                <a:close/>
              </a:path>
            </a:pathLst>
          </a:custGeom>
          <a:blipFill>
            <a:blip r:embed="rId5"/>
            <a:stretch>
              <a:fillRect l="0" t="-113472" r="0" b="-89156"/>
            </a:stretch>
          </a:blipFill>
        </p:spPr>
      </p:sp>
      <p:grpSp>
        <p:nvGrpSpPr>
          <p:cNvPr name="Group 17" id="17"/>
          <p:cNvGrpSpPr>
            <a:grpSpLocks noChangeAspect="true"/>
          </p:cNvGrpSpPr>
          <p:nvPr/>
        </p:nvGrpSpPr>
        <p:grpSpPr>
          <a:xfrm rot="-7294832">
            <a:off x="13859274" y="7863189"/>
            <a:ext cx="10325542" cy="7151394"/>
            <a:chOff x="0" y="0"/>
            <a:chExt cx="3429000" cy="2374900"/>
          </a:xfrm>
        </p:grpSpPr>
        <p:sp>
          <p:nvSpPr>
            <p:cNvPr name="Freeform 18" id="18"/>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l="0" t="-50618" r="0" b="-50618"/>
              </a:stretch>
            </a:blipFill>
          </p:spPr>
        </p:sp>
        <p:sp>
          <p:nvSpPr>
            <p:cNvPr name="Freeform 19" id="19"/>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name="Freeform 20" id="20"/>
          <p:cNvSpPr/>
          <p:nvPr/>
        </p:nvSpPr>
        <p:spPr>
          <a:xfrm flipH="false" flipV="false" rot="6921518">
            <a:off x="14808338" y="7771882"/>
            <a:ext cx="1472888" cy="3813303"/>
          </a:xfrm>
          <a:custGeom>
            <a:avLst/>
            <a:gdLst/>
            <a:ahLst/>
            <a:cxnLst/>
            <a:rect r="r" b="b" t="t" l="l"/>
            <a:pathLst>
              <a:path h="3813303" w="1472888">
                <a:moveTo>
                  <a:pt x="0" y="0"/>
                </a:moveTo>
                <a:lnTo>
                  <a:pt x="1472889" y="0"/>
                </a:lnTo>
                <a:lnTo>
                  <a:pt x="1472889" y="3813303"/>
                </a:lnTo>
                <a:lnTo>
                  <a:pt x="0" y="3813303"/>
                </a:lnTo>
                <a:lnTo>
                  <a:pt x="0" y="0"/>
                </a:lnTo>
                <a:close/>
              </a:path>
            </a:pathLst>
          </a:custGeom>
          <a:blipFill>
            <a:blip r:embed="rId8">
              <a:alphaModFix amt="88000"/>
            </a:blip>
            <a:stretch>
              <a:fillRect l="0" t="0" r="0" b="0"/>
            </a:stretch>
          </a:blipFill>
        </p:spPr>
      </p:sp>
      <p:sp>
        <p:nvSpPr>
          <p:cNvPr name="TextBox 21" id="21"/>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68" t="-11441" r="-5003" b="-17200"/>
            </a:stretch>
          </a:blipFill>
        </p:spPr>
      </p:sp>
      <p:grpSp>
        <p:nvGrpSpPr>
          <p:cNvPr name="Group 3" id="3"/>
          <p:cNvGrpSpPr>
            <a:grpSpLocks noChangeAspect="true"/>
          </p:cNvGrpSpPr>
          <p:nvPr/>
        </p:nvGrpSpPr>
        <p:grpSpPr>
          <a:xfrm rot="1015533">
            <a:off x="11860654" y="-5150158"/>
            <a:ext cx="10325542" cy="715139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7713192">
            <a:off x="-927703" y="7681559"/>
            <a:ext cx="9304676" cy="6444350"/>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60874" r="0" b="-60874"/>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p:nvPr/>
        </p:nvGrpSpPr>
        <p:grpSpPr>
          <a:xfrm rot="0">
            <a:off x="1491454" y="1859678"/>
            <a:ext cx="8280496" cy="182207"/>
            <a:chOff x="0" y="0"/>
            <a:chExt cx="11040661" cy="242943"/>
          </a:xfrm>
        </p:grpSpPr>
        <p:sp>
          <p:nvSpPr>
            <p:cNvPr name="Freeform 10" id="10"/>
            <p:cNvSpPr/>
            <p:nvPr/>
          </p:nvSpPr>
          <p:spPr>
            <a:xfrm flipH="false" flipV="false" rot="0">
              <a:off x="0" y="0"/>
              <a:ext cx="4457166" cy="211034"/>
            </a:xfrm>
            <a:custGeom>
              <a:avLst/>
              <a:gdLst/>
              <a:ahLst/>
              <a:cxnLst/>
              <a:rect r="r" b="b" t="t" l="l"/>
              <a:pathLst>
                <a:path h="211034" w="4457166">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t="0" r="0" b="0"/>
              </a:stretch>
            </a:blipFill>
          </p:spPr>
        </p:sp>
        <p:sp>
          <p:nvSpPr>
            <p:cNvPr name="Freeform 11" id="11"/>
            <p:cNvSpPr/>
            <p:nvPr/>
          </p:nvSpPr>
          <p:spPr>
            <a:xfrm flipH="false" flipV="false" rot="0">
              <a:off x="4213105" y="31909"/>
              <a:ext cx="6827555" cy="211034"/>
            </a:xfrm>
            <a:custGeom>
              <a:avLst/>
              <a:gdLst/>
              <a:ahLst/>
              <a:cxnLst/>
              <a:rect r="r" b="b" t="t" l="l"/>
              <a:pathLst>
                <a:path h="211034" w="6827555">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2" id="12"/>
          <p:cNvSpPr txBox="true"/>
          <p:nvPr/>
        </p:nvSpPr>
        <p:spPr>
          <a:xfrm rot="0">
            <a:off x="1028700" y="21133"/>
            <a:ext cx="13933372" cy="1929648"/>
          </a:xfrm>
          <a:prstGeom prst="rect">
            <a:avLst/>
          </a:prstGeom>
        </p:spPr>
        <p:txBody>
          <a:bodyPr anchor="t" rtlCol="false" tIns="0" lIns="0" bIns="0" rIns="0">
            <a:spAutoFit/>
          </a:bodyPr>
          <a:lstStyle/>
          <a:p>
            <a:pPr algn="l">
              <a:lnSpc>
                <a:spcPts val="15469"/>
              </a:lnSpc>
              <a:spcBef>
                <a:spcPct val="0"/>
              </a:spcBef>
            </a:pPr>
            <a:r>
              <a:rPr lang="en-US" sz="11049">
                <a:solidFill>
                  <a:srgbClr val="402B2B"/>
                </a:solidFill>
                <a:latin typeface="Sugo Display"/>
                <a:ea typeface="Sugo Display"/>
                <a:cs typeface="Sugo Display"/>
                <a:sym typeface="Sugo Display"/>
              </a:rPr>
              <a:t>Análisis exploratorio</a:t>
            </a:r>
          </a:p>
        </p:txBody>
      </p:sp>
      <p:sp>
        <p:nvSpPr>
          <p:cNvPr name="Freeform 13" id="13"/>
          <p:cNvSpPr/>
          <p:nvPr/>
        </p:nvSpPr>
        <p:spPr>
          <a:xfrm flipH="false" flipV="false" rot="-6235443">
            <a:off x="14940987" y="1324862"/>
            <a:ext cx="2863369" cy="1881931"/>
          </a:xfrm>
          <a:custGeom>
            <a:avLst/>
            <a:gdLst/>
            <a:ahLst/>
            <a:cxnLst/>
            <a:rect r="r" b="b" t="t" l="l"/>
            <a:pathLst>
              <a:path h="1881931" w="2863369">
                <a:moveTo>
                  <a:pt x="0" y="0"/>
                </a:moveTo>
                <a:lnTo>
                  <a:pt x="2863368" y="0"/>
                </a:lnTo>
                <a:lnTo>
                  <a:pt x="2863368" y="1881932"/>
                </a:lnTo>
                <a:lnTo>
                  <a:pt x="0" y="1881932"/>
                </a:lnTo>
                <a:lnTo>
                  <a:pt x="0" y="0"/>
                </a:lnTo>
                <a:close/>
              </a:path>
            </a:pathLst>
          </a:custGeom>
          <a:blipFill>
            <a:blip r:embed="rId8"/>
            <a:stretch>
              <a:fillRect l="0" t="0" r="0" b="0"/>
            </a:stretch>
          </a:blipFill>
        </p:spPr>
      </p:sp>
      <p:sp>
        <p:nvSpPr>
          <p:cNvPr name="Freeform 14" id="14"/>
          <p:cNvSpPr/>
          <p:nvPr/>
        </p:nvSpPr>
        <p:spPr>
          <a:xfrm flipH="false" flipV="false" rot="-6687178">
            <a:off x="11079406" y="-1637868"/>
            <a:ext cx="1472888" cy="3813303"/>
          </a:xfrm>
          <a:custGeom>
            <a:avLst/>
            <a:gdLst/>
            <a:ahLst/>
            <a:cxnLst/>
            <a:rect r="r" b="b" t="t" l="l"/>
            <a:pathLst>
              <a:path h="3813303" w="1472888">
                <a:moveTo>
                  <a:pt x="0" y="0"/>
                </a:moveTo>
                <a:lnTo>
                  <a:pt x="1472888" y="0"/>
                </a:lnTo>
                <a:lnTo>
                  <a:pt x="1472888" y="3813303"/>
                </a:lnTo>
                <a:lnTo>
                  <a:pt x="0" y="3813303"/>
                </a:lnTo>
                <a:lnTo>
                  <a:pt x="0" y="0"/>
                </a:lnTo>
                <a:close/>
              </a:path>
            </a:pathLst>
          </a:custGeom>
          <a:blipFill>
            <a:blip r:embed="rId9">
              <a:alphaModFix amt="88000"/>
            </a:blip>
            <a:stretch>
              <a:fillRect l="0" t="0" r="0" b="0"/>
            </a:stretch>
          </a:blipFill>
        </p:spPr>
      </p:sp>
      <p:sp>
        <p:nvSpPr>
          <p:cNvPr name="Freeform 15" id="15"/>
          <p:cNvSpPr/>
          <p:nvPr/>
        </p:nvSpPr>
        <p:spPr>
          <a:xfrm flipH="false" flipV="false" rot="0">
            <a:off x="685587" y="3067718"/>
            <a:ext cx="7122558" cy="5632954"/>
          </a:xfrm>
          <a:custGeom>
            <a:avLst/>
            <a:gdLst/>
            <a:ahLst/>
            <a:cxnLst/>
            <a:rect r="r" b="b" t="t" l="l"/>
            <a:pathLst>
              <a:path h="5632954" w="7122558">
                <a:moveTo>
                  <a:pt x="0" y="0"/>
                </a:moveTo>
                <a:lnTo>
                  <a:pt x="7122558" y="0"/>
                </a:lnTo>
                <a:lnTo>
                  <a:pt x="7122558" y="5632955"/>
                </a:lnTo>
                <a:lnTo>
                  <a:pt x="0" y="5632955"/>
                </a:lnTo>
                <a:lnTo>
                  <a:pt x="0" y="0"/>
                </a:lnTo>
                <a:close/>
              </a:path>
            </a:pathLst>
          </a:custGeom>
          <a:blipFill>
            <a:blip r:embed="rId10"/>
            <a:stretch>
              <a:fillRect l="0" t="0" r="0" b="0"/>
            </a:stretch>
          </a:blipFill>
        </p:spPr>
      </p:sp>
      <p:sp>
        <p:nvSpPr>
          <p:cNvPr name="Freeform 16" id="16"/>
          <p:cNvSpPr/>
          <p:nvPr/>
        </p:nvSpPr>
        <p:spPr>
          <a:xfrm flipH="false" flipV="false" rot="0">
            <a:off x="8273762" y="3067718"/>
            <a:ext cx="7263547" cy="5632954"/>
          </a:xfrm>
          <a:custGeom>
            <a:avLst/>
            <a:gdLst/>
            <a:ahLst/>
            <a:cxnLst/>
            <a:rect r="r" b="b" t="t" l="l"/>
            <a:pathLst>
              <a:path h="5632954" w="7263547">
                <a:moveTo>
                  <a:pt x="0" y="0"/>
                </a:moveTo>
                <a:lnTo>
                  <a:pt x="7263546" y="0"/>
                </a:lnTo>
                <a:lnTo>
                  <a:pt x="7263546" y="5632955"/>
                </a:lnTo>
                <a:lnTo>
                  <a:pt x="0" y="5632955"/>
                </a:lnTo>
                <a:lnTo>
                  <a:pt x="0" y="0"/>
                </a:lnTo>
                <a:close/>
              </a:path>
            </a:pathLst>
          </a:custGeom>
          <a:blipFill>
            <a:blip r:embed="rId11"/>
            <a:stretch>
              <a:fillRect l="0" t="0" r="0" b="0"/>
            </a:stretch>
          </a:blipFill>
        </p:spPr>
      </p:sp>
      <p:sp>
        <p:nvSpPr>
          <p:cNvPr name="TextBox 17" id="17"/>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6</a:t>
            </a:r>
          </a:p>
        </p:txBody>
      </p:sp>
      <p:sp>
        <p:nvSpPr>
          <p:cNvPr name="Freeform 18" id="18"/>
          <p:cNvSpPr/>
          <p:nvPr/>
        </p:nvSpPr>
        <p:spPr>
          <a:xfrm flipH="false" flipV="false" rot="0">
            <a:off x="6584937" y="9258300"/>
            <a:ext cx="2820898" cy="582830"/>
          </a:xfrm>
          <a:custGeom>
            <a:avLst/>
            <a:gdLst/>
            <a:ahLst/>
            <a:cxnLst/>
            <a:rect r="r" b="b" t="t" l="l"/>
            <a:pathLst>
              <a:path h="582830" w="2820898">
                <a:moveTo>
                  <a:pt x="0" y="0"/>
                </a:moveTo>
                <a:lnTo>
                  <a:pt x="2820898" y="0"/>
                </a:lnTo>
                <a:lnTo>
                  <a:pt x="2820898" y="582830"/>
                </a:lnTo>
                <a:lnTo>
                  <a:pt x="0" y="582830"/>
                </a:lnTo>
                <a:lnTo>
                  <a:pt x="0" y="0"/>
                </a:lnTo>
                <a:close/>
              </a:path>
            </a:pathLst>
          </a:custGeom>
          <a:blipFill>
            <a:blip r:embed="rId10"/>
            <a:stretch>
              <a:fillRect l="-218213" t="-14826" r="-64866" b="-1351515"/>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68" t="-11441" r="-5003" b="-17200"/>
            </a:stretch>
          </a:blipFill>
        </p:spPr>
      </p:sp>
      <p:grpSp>
        <p:nvGrpSpPr>
          <p:cNvPr name="Group 3" id="3"/>
          <p:cNvGrpSpPr>
            <a:grpSpLocks noChangeAspect="true"/>
          </p:cNvGrpSpPr>
          <p:nvPr/>
        </p:nvGrpSpPr>
        <p:grpSpPr>
          <a:xfrm rot="1015533">
            <a:off x="11860654" y="-5150158"/>
            <a:ext cx="10325542" cy="715139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7713192">
            <a:off x="-927703" y="7681559"/>
            <a:ext cx="9304676" cy="6444350"/>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60874" r="0" b="-60874"/>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p:nvPr/>
        </p:nvGrpSpPr>
        <p:grpSpPr>
          <a:xfrm rot="0">
            <a:off x="1491454" y="1859678"/>
            <a:ext cx="8280496" cy="182207"/>
            <a:chOff x="0" y="0"/>
            <a:chExt cx="11040661" cy="242943"/>
          </a:xfrm>
        </p:grpSpPr>
        <p:sp>
          <p:nvSpPr>
            <p:cNvPr name="Freeform 10" id="10"/>
            <p:cNvSpPr/>
            <p:nvPr/>
          </p:nvSpPr>
          <p:spPr>
            <a:xfrm flipH="false" flipV="false" rot="0">
              <a:off x="0" y="0"/>
              <a:ext cx="4457166" cy="211034"/>
            </a:xfrm>
            <a:custGeom>
              <a:avLst/>
              <a:gdLst/>
              <a:ahLst/>
              <a:cxnLst/>
              <a:rect r="r" b="b" t="t" l="l"/>
              <a:pathLst>
                <a:path h="211034" w="4457166">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t="0" r="0" b="0"/>
              </a:stretch>
            </a:blipFill>
          </p:spPr>
        </p:sp>
        <p:sp>
          <p:nvSpPr>
            <p:cNvPr name="Freeform 11" id="11"/>
            <p:cNvSpPr/>
            <p:nvPr/>
          </p:nvSpPr>
          <p:spPr>
            <a:xfrm flipH="false" flipV="false" rot="0">
              <a:off x="4213105" y="31909"/>
              <a:ext cx="6827555" cy="211034"/>
            </a:xfrm>
            <a:custGeom>
              <a:avLst/>
              <a:gdLst/>
              <a:ahLst/>
              <a:cxnLst/>
              <a:rect r="r" b="b" t="t" l="l"/>
              <a:pathLst>
                <a:path h="211034" w="6827555">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2" id="12"/>
          <p:cNvSpPr txBox="true"/>
          <p:nvPr/>
        </p:nvSpPr>
        <p:spPr>
          <a:xfrm rot="0">
            <a:off x="1028700" y="21133"/>
            <a:ext cx="13933372" cy="1929648"/>
          </a:xfrm>
          <a:prstGeom prst="rect">
            <a:avLst/>
          </a:prstGeom>
        </p:spPr>
        <p:txBody>
          <a:bodyPr anchor="t" rtlCol="false" tIns="0" lIns="0" bIns="0" rIns="0">
            <a:spAutoFit/>
          </a:bodyPr>
          <a:lstStyle/>
          <a:p>
            <a:pPr algn="l">
              <a:lnSpc>
                <a:spcPts val="15469"/>
              </a:lnSpc>
              <a:spcBef>
                <a:spcPct val="0"/>
              </a:spcBef>
            </a:pPr>
            <a:r>
              <a:rPr lang="en-US" sz="11049">
                <a:solidFill>
                  <a:srgbClr val="402B2B"/>
                </a:solidFill>
                <a:latin typeface="Sugo Display"/>
                <a:ea typeface="Sugo Display"/>
                <a:cs typeface="Sugo Display"/>
                <a:sym typeface="Sugo Display"/>
              </a:rPr>
              <a:t>Análisis exploratorio</a:t>
            </a:r>
          </a:p>
        </p:txBody>
      </p:sp>
      <p:sp>
        <p:nvSpPr>
          <p:cNvPr name="Freeform 13" id="13"/>
          <p:cNvSpPr/>
          <p:nvPr/>
        </p:nvSpPr>
        <p:spPr>
          <a:xfrm flipH="false" flipV="false" rot="-6235443">
            <a:off x="14940987" y="1324862"/>
            <a:ext cx="2863369" cy="1881931"/>
          </a:xfrm>
          <a:custGeom>
            <a:avLst/>
            <a:gdLst/>
            <a:ahLst/>
            <a:cxnLst/>
            <a:rect r="r" b="b" t="t" l="l"/>
            <a:pathLst>
              <a:path h="1881931" w="2863369">
                <a:moveTo>
                  <a:pt x="0" y="0"/>
                </a:moveTo>
                <a:lnTo>
                  <a:pt x="2863368" y="0"/>
                </a:lnTo>
                <a:lnTo>
                  <a:pt x="2863368" y="1881932"/>
                </a:lnTo>
                <a:lnTo>
                  <a:pt x="0" y="1881932"/>
                </a:lnTo>
                <a:lnTo>
                  <a:pt x="0" y="0"/>
                </a:lnTo>
                <a:close/>
              </a:path>
            </a:pathLst>
          </a:custGeom>
          <a:blipFill>
            <a:blip r:embed="rId8"/>
            <a:stretch>
              <a:fillRect l="0" t="0" r="0" b="0"/>
            </a:stretch>
          </a:blipFill>
        </p:spPr>
      </p:sp>
      <p:sp>
        <p:nvSpPr>
          <p:cNvPr name="Freeform 14" id="14"/>
          <p:cNvSpPr/>
          <p:nvPr/>
        </p:nvSpPr>
        <p:spPr>
          <a:xfrm flipH="false" flipV="false" rot="-6687178">
            <a:off x="11079406" y="-1637868"/>
            <a:ext cx="1472888" cy="3813303"/>
          </a:xfrm>
          <a:custGeom>
            <a:avLst/>
            <a:gdLst/>
            <a:ahLst/>
            <a:cxnLst/>
            <a:rect r="r" b="b" t="t" l="l"/>
            <a:pathLst>
              <a:path h="3813303" w="1472888">
                <a:moveTo>
                  <a:pt x="0" y="0"/>
                </a:moveTo>
                <a:lnTo>
                  <a:pt x="1472888" y="0"/>
                </a:lnTo>
                <a:lnTo>
                  <a:pt x="1472888" y="3813303"/>
                </a:lnTo>
                <a:lnTo>
                  <a:pt x="0" y="3813303"/>
                </a:lnTo>
                <a:lnTo>
                  <a:pt x="0" y="0"/>
                </a:lnTo>
                <a:close/>
              </a:path>
            </a:pathLst>
          </a:custGeom>
          <a:blipFill>
            <a:blip r:embed="rId9">
              <a:alphaModFix amt="88000"/>
            </a:blip>
            <a:stretch>
              <a:fillRect l="0" t="0" r="0" b="0"/>
            </a:stretch>
          </a:blipFill>
        </p:spPr>
      </p:sp>
      <p:sp>
        <p:nvSpPr>
          <p:cNvPr name="Freeform 15" id="15"/>
          <p:cNvSpPr/>
          <p:nvPr/>
        </p:nvSpPr>
        <p:spPr>
          <a:xfrm flipH="false" flipV="false" rot="0">
            <a:off x="8815337" y="3349383"/>
            <a:ext cx="6850385" cy="5223705"/>
          </a:xfrm>
          <a:custGeom>
            <a:avLst/>
            <a:gdLst/>
            <a:ahLst/>
            <a:cxnLst/>
            <a:rect r="r" b="b" t="t" l="l"/>
            <a:pathLst>
              <a:path h="5223705" w="6850385">
                <a:moveTo>
                  <a:pt x="0" y="0"/>
                </a:moveTo>
                <a:lnTo>
                  <a:pt x="6850385" y="0"/>
                </a:lnTo>
                <a:lnTo>
                  <a:pt x="6850385" y="5223705"/>
                </a:lnTo>
                <a:lnTo>
                  <a:pt x="0" y="5223705"/>
                </a:lnTo>
                <a:lnTo>
                  <a:pt x="0" y="0"/>
                </a:lnTo>
                <a:close/>
              </a:path>
            </a:pathLst>
          </a:custGeom>
          <a:blipFill>
            <a:blip r:embed="rId10"/>
            <a:stretch>
              <a:fillRect l="0" t="0" r="0" b="0"/>
            </a:stretch>
          </a:blipFill>
        </p:spPr>
      </p:sp>
      <p:sp>
        <p:nvSpPr>
          <p:cNvPr name="TextBox 16" id="16"/>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6</a:t>
            </a:r>
          </a:p>
        </p:txBody>
      </p:sp>
      <p:sp>
        <p:nvSpPr>
          <p:cNvPr name="Freeform 17" id="17"/>
          <p:cNvSpPr/>
          <p:nvPr/>
        </p:nvSpPr>
        <p:spPr>
          <a:xfrm flipH="false" flipV="false" rot="0">
            <a:off x="1028700" y="3349383"/>
            <a:ext cx="6786254" cy="5223705"/>
          </a:xfrm>
          <a:custGeom>
            <a:avLst/>
            <a:gdLst/>
            <a:ahLst/>
            <a:cxnLst/>
            <a:rect r="r" b="b" t="t" l="l"/>
            <a:pathLst>
              <a:path h="5223705" w="6786254">
                <a:moveTo>
                  <a:pt x="0" y="0"/>
                </a:moveTo>
                <a:lnTo>
                  <a:pt x="6786254" y="0"/>
                </a:lnTo>
                <a:lnTo>
                  <a:pt x="6786254" y="5223705"/>
                </a:lnTo>
                <a:lnTo>
                  <a:pt x="0" y="5223705"/>
                </a:lnTo>
                <a:lnTo>
                  <a:pt x="0" y="0"/>
                </a:lnTo>
                <a:close/>
              </a:path>
            </a:pathLst>
          </a:custGeom>
          <a:blipFill>
            <a:blip r:embed="rId11"/>
            <a:stretch>
              <a:fillRect l="0" t="0" r="0" b="0"/>
            </a:stretch>
          </a:blipFill>
        </p:spPr>
      </p:sp>
      <p:sp>
        <p:nvSpPr>
          <p:cNvPr name="Freeform 18" id="18"/>
          <p:cNvSpPr/>
          <p:nvPr/>
        </p:nvSpPr>
        <p:spPr>
          <a:xfrm flipH="false" flipV="false" rot="0">
            <a:off x="6584937" y="9258300"/>
            <a:ext cx="2820898" cy="582830"/>
          </a:xfrm>
          <a:custGeom>
            <a:avLst/>
            <a:gdLst/>
            <a:ahLst/>
            <a:cxnLst/>
            <a:rect r="r" b="b" t="t" l="l"/>
            <a:pathLst>
              <a:path h="582830" w="2820898">
                <a:moveTo>
                  <a:pt x="0" y="0"/>
                </a:moveTo>
                <a:lnTo>
                  <a:pt x="2820898" y="0"/>
                </a:lnTo>
                <a:lnTo>
                  <a:pt x="2820898" y="582830"/>
                </a:lnTo>
                <a:lnTo>
                  <a:pt x="0" y="582830"/>
                </a:lnTo>
                <a:lnTo>
                  <a:pt x="0" y="0"/>
                </a:lnTo>
                <a:close/>
              </a:path>
            </a:pathLst>
          </a:custGeom>
          <a:blipFill>
            <a:blip r:embed="rId12"/>
            <a:stretch>
              <a:fillRect l="-218213" t="-14826" r="-64866" b="-1351515"/>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68" t="-11441" r="-5003" b="-17200"/>
            </a:stretch>
          </a:blipFill>
        </p:spPr>
      </p:sp>
      <p:grpSp>
        <p:nvGrpSpPr>
          <p:cNvPr name="Group 3" id="3"/>
          <p:cNvGrpSpPr>
            <a:grpSpLocks noChangeAspect="true"/>
          </p:cNvGrpSpPr>
          <p:nvPr/>
        </p:nvGrpSpPr>
        <p:grpSpPr>
          <a:xfrm rot="1015533">
            <a:off x="11860654" y="-5150158"/>
            <a:ext cx="10325542" cy="7151394"/>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50618" r="0" b="-5061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7713192">
            <a:off x="-927703" y="7681559"/>
            <a:ext cx="9304676" cy="6444350"/>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60874" r="0" b="-60874"/>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p:nvPr/>
        </p:nvGrpSpPr>
        <p:grpSpPr>
          <a:xfrm rot="0">
            <a:off x="1491454" y="1859678"/>
            <a:ext cx="8280496" cy="182207"/>
            <a:chOff x="0" y="0"/>
            <a:chExt cx="11040661" cy="242943"/>
          </a:xfrm>
        </p:grpSpPr>
        <p:sp>
          <p:nvSpPr>
            <p:cNvPr name="Freeform 10" id="10"/>
            <p:cNvSpPr/>
            <p:nvPr/>
          </p:nvSpPr>
          <p:spPr>
            <a:xfrm flipH="false" flipV="false" rot="0">
              <a:off x="0" y="0"/>
              <a:ext cx="4457166" cy="211034"/>
            </a:xfrm>
            <a:custGeom>
              <a:avLst/>
              <a:gdLst/>
              <a:ahLst/>
              <a:cxnLst/>
              <a:rect r="r" b="b" t="t" l="l"/>
              <a:pathLst>
                <a:path h="211034" w="4457166">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t="0" r="0" b="0"/>
              </a:stretch>
            </a:blipFill>
          </p:spPr>
        </p:sp>
        <p:sp>
          <p:nvSpPr>
            <p:cNvPr name="Freeform 11" id="11"/>
            <p:cNvSpPr/>
            <p:nvPr/>
          </p:nvSpPr>
          <p:spPr>
            <a:xfrm flipH="false" flipV="false" rot="0">
              <a:off x="4213105" y="31909"/>
              <a:ext cx="6827555" cy="211034"/>
            </a:xfrm>
            <a:custGeom>
              <a:avLst/>
              <a:gdLst/>
              <a:ahLst/>
              <a:cxnLst/>
              <a:rect r="r" b="b" t="t" l="l"/>
              <a:pathLst>
                <a:path h="211034" w="6827555">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2" id="12"/>
          <p:cNvSpPr txBox="true"/>
          <p:nvPr/>
        </p:nvSpPr>
        <p:spPr>
          <a:xfrm rot="0">
            <a:off x="1028700" y="21133"/>
            <a:ext cx="13933372" cy="1929648"/>
          </a:xfrm>
          <a:prstGeom prst="rect">
            <a:avLst/>
          </a:prstGeom>
        </p:spPr>
        <p:txBody>
          <a:bodyPr anchor="t" rtlCol="false" tIns="0" lIns="0" bIns="0" rIns="0">
            <a:spAutoFit/>
          </a:bodyPr>
          <a:lstStyle/>
          <a:p>
            <a:pPr algn="l">
              <a:lnSpc>
                <a:spcPts val="15469"/>
              </a:lnSpc>
              <a:spcBef>
                <a:spcPct val="0"/>
              </a:spcBef>
            </a:pPr>
            <a:r>
              <a:rPr lang="en-US" sz="11049">
                <a:solidFill>
                  <a:srgbClr val="402B2B"/>
                </a:solidFill>
                <a:latin typeface="Sugo Display"/>
                <a:ea typeface="Sugo Display"/>
                <a:cs typeface="Sugo Display"/>
                <a:sym typeface="Sugo Display"/>
              </a:rPr>
              <a:t>Análisis exploratorio</a:t>
            </a:r>
          </a:p>
        </p:txBody>
      </p:sp>
      <p:sp>
        <p:nvSpPr>
          <p:cNvPr name="Freeform 13" id="13"/>
          <p:cNvSpPr/>
          <p:nvPr/>
        </p:nvSpPr>
        <p:spPr>
          <a:xfrm flipH="false" flipV="false" rot="-6235443">
            <a:off x="14940987" y="1324862"/>
            <a:ext cx="2863369" cy="1881931"/>
          </a:xfrm>
          <a:custGeom>
            <a:avLst/>
            <a:gdLst/>
            <a:ahLst/>
            <a:cxnLst/>
            <a:rect r="r" b="b" t="t" l="l"/>
            <a:pathLst>
              <a:path h="1881931" w="2863369">
                <a:moveTo>
                  <a:pt x="0" y="0"/>
                </a:moveTo>
                <a:lnTo>
                  <a:pt x="2863368" y="0"/>
                </a:lnTo>
                <a:lnTo>
                  <a:pt x="2863368" y="1881932"/>
                </a:lnTo>
                <a:lnTo>
                  <a:pt x="0" y="1881932"/>
                </a:lnTo>
                <a:lnTo>
                  <a:pt x="0" y="0"/>
                </a:lnTo>
                <a:close/>
              </a:path>
            </a:pathLst>
          </a:custGeom>
          <a:blipFill>
            <a:blip r:embed="rId8"/>
            <a:stretch>
              <a:fillRect l="0" t="0" r="0" b="0"/>
            </a:stretch>
          </a:blipFill>
        </p:spPr>
      </p:sp>
      <p:sp>
        <p:nvSpPr>
          <p:cNvPr name="Freeform 14" id="14"/>
          <p:cNvSpPr/>
          <p:nvPr/>
        </p:nvSpPr>
        <p:spPr>
          <a:xfrm flipH="false" flipV="false" rot="-6687178">
            <a:off x="11079406" y="-1637868"/>
            <a:ext cx="1472888" cy="3813303"/>
          </a:xfrm>
          <a:custGeom>
            <a:avLst/>
            <a:gdLst/>
            <a:ahLst/>
            <a:cxnLst/>
            <a:rect r="r" b="b" t="t" l="l"/>
            <a:pathLst>
              <a:path h="3813303" w="1472888">
                <a:moveTo>
                  <a:pt x="0" y="0"/>
                </a:moveTo>
                <a:lnTo>
                  <a:pt x="1472888" y="0"/>
                </a:lnTo>
                <a:lnTo>
                  <a:pt x="1472888" y="3813303"/>
                </a:lnTo>
                <a:lnTo>
                  <a:pt x="0" y="3813303"/>
                </a:lnTo>
                <a:lnTo>
                  <a:pt x="0" y="0"/>
                </a:lnTo>
                <a:close/>
              </a:path>
            </a:pathLst>
          </a:custGeom>
          <a:blipFill>
            <a:blip r:embed="rId9">
              <a:alphaModFix amt="88000"/>
            </a:blip>
            <a:stretch>
              <a:fillRect l="0" t="0" r="0" b="0"/>
            </a:stretch>
          </a:blipFill>
        </p:spPr>
      </p:sp>
      <p:sp>
        <p:nvSpPr>
          <p:cNvPr name="Freeform 15" id="15"/>
          <p:cNvSpPr/>
          <p:nvPr/>
        </p:nvSpPr>
        <p:spPr>
          <a:xfrm flipH="false" flipV="false" rot="0">
            <a:off x="5262703" y="2489396"/>
            <a:ext cx="7762595" cy="6768904"/>
          </a:xfrm>
          <a:custGeom>
            <a:avLst/>
            <a:gdLst/>
            <a:ahLst/>
            <a:cxnLst/>
            <a:rect r="r" b="b" t="t" l="l"/>
            <a:pathLst>
              <a:path h="6768904" w="7762595">
                <a:moveTo>
                  <a:pt x="0" y="0"/>
                </a:moveTo>
                <a:lnTo>
                  <a:pt x="7762594" y="0"/>
                </a:lnTo>
                <a:lnTo>
                  <a:pt x="7762594" y="6768904"/>
                </a:lnTo>
                <a:lnTo>
                  <a:pt x="0" y="6768904"/>
                </a:lnTo>
                <a:lnTo>
                  <a:pt x="0" y="0"/>
                </a:lnTo>
                <a:close/>
              </a:path>
            </a:pathLst>
          </a:custGeom>
          <a:blipFill>
            <a:blip r:embed="rId10"/>
            <a:stretch>
              <a:fillRect l="0" t="0" r="0" b="0"/>
            </a:stretch>
          </a:blipFill>
        </p:spPr>
      </p:sp>
      <p:sp>
        <p:nvSpPr>
          <p:cNvPr name="TextBox 16" id="16"/>
          <p:cNvSpPr txBox="true"/>
          <p:nvPr/>
        </p:nvSpPr>
        <p:spPr>
          <a:xfrm rot="0">
            <a:off x="14619080" y="9530078"/>
            <a:ext cx="5008151" cy="804400"/>
          </a:xfrm>
          <a:prstGeom prst="rect">
            <a:avLst/>
          </a:prstGeom>
        </p:spPr>
        <p:txBody>
          <a:bodyPr anchor="t" rtlCol="false" tIns="0" lIns="0" bIns="0" rIns="0">
            <a:spAutoFit/>
          </a:bodyPr>
          <a:lstStyle/>
          <a:p>
            <a:pPr algn="ctr">
              <a:lnSpc>
                <a:spcPts val="6431"/>
              </a:lnSpc>
              <a:spcBef>
                <a:spcPct val="0"/>
              </a:spcBef>
            </a:pPr>
            <a:r>
              <a:rPr lang="en-US" sz="4594">
                <a:solidFill>
                  <a:srgbClr val="402B2B"/>
                </a:solidFill>
                <a:latin typeface="Sugo Display"/>
                <a:ea typeface="Sugo Display"/>
                <a:cs typeface="Sugo Display"/>
                <a:sym typeface="Sugo Display"/>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DAGPEReOhF8</dc:identifier>
  <dcterms:modified xsi:type="dcterms:W3CDTF">2011-08-01T06:04:30Z</dcterms:modified>
  <cp:revision>1</cp:revision>
  <dc:title>Presentación Diapositivas Historia Scrapbook Marrón y Beige</dc:title>
</cp:coreProperties>
</file>